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6" r:id="rId6"/>
    <p:sldId id="260" r:id="rId7"/>
    <p:sldId id="267" r:id="rId8"/>
    <p:sldId id="268" r:id="rId9"/>
    <p:sldId id="261" r:id="rId10"/>
    <p:sldId id="270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1514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193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198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351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0054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52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7202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0274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894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7875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02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44070-A7AA-462A-A5C5-BA2E8F6E4536}" type="datetimeFigureOut">
              <a:rPr lang="en-GB" smtClean="0"/>
              <a:pPr/>
              <a:t>27/04/2018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0B0A2-5B0B-4453-9670-D40C716FA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4957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19804" y="0"/>
            <a:ext cx="12311804" cy="6858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cs-CZ" sz="9600" b="1" dirty="0" smtClean="0"/>
              <a:t/>
            </a:r>
            <a:br>
              <a:rPr lang="cs-CZ" sz="9600" b="1" dirty="0" smtClean="0"/>
            </a:br>
            <a:r>
              <a:rPr lang="cs-CZ" sz="9600" b="1" dirty="0" smtClean="0"/>
              <a:t>               </a:t>
            </a:r>
            <a:r>
              <a:rPr lang="cs-CZ" sz="9600" b="1" dirty="0" smtClean="0">
                <a:latin typeface="+mn-lt"/>
              </a:rPr>
              <a:t> </a:t>
            </a:r>
            <a:r>
              <a:rPr lang="cs-CZ" sz="10700" b="1" dirty="0" smtClean="0">
                <a:latin typeface="+mn-lt"/>
              </a:rPr>
              <a:t> Sociální </a:t>
            </a:r>
            <a:r>
              <a:rPr lang="cs-CZ" sz="9600" b="1" dirty="0" smtClean="0">
                <a:latin typeface="+mn-lt"/>
              </a:rPr>
              <a:t/>
            </a:r>
            <a:br>
              <a:rPr lang="cs-CZ" sz="9600" b="1" dirty="0" smtClean="0">
                <a:latin typeface="+mn-lt"/>
              </a:rPr>
            </a:br>
            <a:r>
              <a:rPr lang="cs-CZ" sz="4400" b="1" dirty="0" smtClean="0">
                <a:latin typeface="+mn-lt"/>
              </a:rPr>
              <a:t/>
            </a:r>
            <a:br>
              <a:rPr lang="cs-CZ" sz="4400" b="1" dirty="0" smtClean="0">
                <a:latin typeface="+mn-lt"/>
              </a:rPr>
            </a:br>
            <a:r>
              <a:rPr lang="cs-CZ" sz="4400" b="1" dirty="0" smtClean="0">
                <a:latin typeface="+mn-lt"/>
              </a:rPr>
              <a:t>                              p</a:t>
            </a:r>
            <a:r>
              <a:rPr lang="cs-CZ" sz="10700" b="1" dirty="0" smtClean="0">
                <a:latin typeface="+mn-lt"/>
              </a:rPr>
              <a:t>edagogika</a:t>
            </a:r>
            <a:r>
              <a:rPr lang="cs-CZ" sz="10700" dirty="0" smtClean="0">
                <a:latin typeface="+mn-lt"/>
              </a:rPr>
              <a:t/>
            </a:r>
            <a:br>
              <a:rPr lang="cs-CZ" sz="10700" dirty="0" smtClean="0">
                <a:latin typeface="+mn-lt"/>
              </a:rPr>
            </a:br>
            <a:r>
              <a:rPr lang="cs-CZ" sz="10700" dirty="0" smtClean="0">
                <a:latin typeface="+mn-lt"/>
              </a:rPr>
              <a:t>              </a:t>
            </a:r>
            <a:r>
              <a:rPr lang="cs-CZ" sz="10700" b="1" dirty="0" smtClean="0">
                <a:latin typeface="+mn-lt"/>
              </a:rPr>
              <a:t>práce                      </a:t>
            </a:r>
            <a:r>
              <a:rPr lang="cs-CZ" sz="10700" dirty="0">
                <a:latin typeface="+mn-lt"/>
              </a:rPr>
              <a:t/>
            </a:r>
            <a:br>
              <a:rPr lang="cs-CZ" sz="10700" dirty="0">
                <a:latin typeface="+mn-lt"/>
              </a:rPr>
            </a:br>
            <a:r>
              <a:rPr lang="cs-CZ" sz="2200" dirty="0" smtClean="0">
                <a:latin typeface="+mn-lt"/>
              </a:rPr>
              <a:t/>
            </a:r>
            <a:br>
              <a:rPr lang="cs-CZ" sz="2200" dirty="0" smtClean="0">
                <a:latin typeface="+mn-lt"/>
              </a:rPr>
            </a:br>
            <a:r>
              <a:rPr lang="cs-CZ" sz="4400" dirty="0" smtClean="0">
                <a:latin typeface="+mn-lt"/>
              </a:rPr>
              <a:t>       </a:t>
            </a:r>
            <a:r>
              <a:rPr lang="cs-CZ" sz="8000" b="1" dirty="0" smtClean="0">
                <a:solidFill>
                  <a:srgbClr val="FF0000"/>
                </a:solidFill>
                <a:latin typeface="+mn-lt"/>
              </a:rPr>
              <a:t>podobnosti</a:t>
            </a:r>
            <a:r>
              <a:rPr lang="cs-CZ" sz="8000" b="1" dirty="0">
                <a:solidFill>
                  <a:srgbClr val="FF0000"/>
                </a:solidFill>
                <a:latin typeface="+mn-lt"/>
              </a:rPr>
              <a:t>, rozdíly, </a:t>
            </a:r>
            <a:r>
              <a:rPr lang="cs-CZ" sz="8000" b="1" dirty="0" smtClean="0">
                <a:solidFill>
                  <a:srgbClr val="FF0000"/>
                </a:solidFill>
                <a:latin typeface="+mn-lt"/>
              </a:rPr>
              <a:t>průniky</a:t>
            </a:r>
            <a:r>
              <a:rPr lang="cs-CZ" sz="8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cs-CZ" sz="8000" dirty="0" smtClean="0">
                <a:solidFill>
                  <a:srgbClr val="FF0000"/>
                </a:solidFill>
                <a:latin typeface="+mn-lt"/>
              </a:rPr>
            </a:br>
            <a:r>
              <a:rPr lang="cs-CZ" dirty="0" smtClean="0">
                <a:latin typeface="+mn-lt"/>
              </a:rPr>
              <a:t>    </a:t>
            </a:r>
            <a:endParaRPr lang="en-GB" sz="2200" b="1" dirty="0"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942732" y="2253807"/>
            <a:ext cx="1755740" cy="2408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0" dirty="0" smtClean="0">
                <a:solidFill>
                  <a:schemeClr val="tx1"/>
                </a:solidFill>
              </a:rPr>
              <a:t>P</a:t>
            </a:r>
            <a:endParaRPr lang="en-GB" sz="200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772401" y="6040315"/>
            <a:ext cx="3614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Libor Musil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94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latin typeface="+mn-lt"/>
              </a:rPr>
              <a:t>podobnosti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působení na sociální prostředí </a:t>
            </a:r>
            <a:endParaRPr lang="en-GB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8920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5400" b="1" dirty="0" smtClean="0">
                <a:latin typeface="+mn-lt"/>
              </a:rPr>
              <a:t>rozdíly: odlišná úloha působení na prostředí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90151" y="940159"/>
            <a:ext cx="7817477" cy="582125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000" b="1" dirty="0" smtClean="0">
                <a:solidFill>
                  <a:schemeClr val="tx1"/>
                </a:solidFill>
              </a:rPr>
              <a:t>        působení </a:t>
            </a:r>
            <a:endParaRPr lang="cs-CZ" sz="4000" b="1" dirty="0">
              <a:solidFill>
                <a:schemeClr val="tx1"/>
              </a:solidFill>
            </a:endParaRPr>
          </a:p>
          <a:p>
            <a:r>
              <a:rPr lang="cs-CZ" sz="4000" b="1" dirty="0">
                <a:solidFill>
                  <a:schemeClr val="tx1"/>
                </a:solidFill>
              </a:rPr>
              <a:t>na </a:t>
            </a:r>
            <a:r>
              <a:rPr lang="cs-CZ" sz="4000" b="1" dirty="0" smtClean="0">
                <a:solidFill>
                  <a:schemeClr val="tx1"/>
                </a:solidFill>
              </a:rPr>
              <a:t>prostředí</a:t>
            </a:r>
          </a:p>
          <a:p>
            <a:r>
              <a:rPr lang="cs-CZ" sz="4000" dirty="0" smtClean="0">
                <a:solidFill>
                  <a:schemeClr val="tx1"/>
                </a:solidFill>
              </a:rPr>
              <a:t>(vytváření</a:t>
            </a:r>
          </a:p>
          <a:p>
            <a:r>
              <a:rPr lang="cs-CZ" sz="4000" dirty="0" smtClean="0">
                <a:solidFill>
                  <a:schemeClr val="tx1"/>
                </a:solidFill>
              </a:rPr>
              <a:t>komunity)</a:t>
            </a:r>
          </a:p>
          <a:p>
            <a:r>
              <a:rPr lang="cs-CZ" sz="4000" b="1" dirty="0" smtClean="0">
                <a:solidFill>
                  <a:schemeClr val="tx1"/>
                </a:solidFill>
              </a:rPr>
              <a:t>skrze</a:t>
            </a:r>
            <a:endParaRPr lang="cs-CZ" sz="4000" b="1" dirty="0">
              <a:solidFill>
                <a:schemeClr val="tx1"/>
              </a:solidFill>
            </a:endParaRPr>
          </a:p>
          <a:p>
            <a:r>
              <a:rPr lang="cs-CZ" sz="4000" b="1" dirty="0" smtClean="0">
                <a:solidFill>
                  <a:schemeClr val="tx1"/>
                </a:solidFill>
              </a:rPr>
              <a:t>podporu </a:t>
            </a:r>
          </a:p>
          <a:p>
            <a:r>
              <a:rPr lang="cs-CZ" sz="4000" b="1" dirty="0" smtClean="0">
                <a:solidFill>
                  <a:schemeClr val="tx1"/>
                </a:solidFill>
              </a:rPr>
              <a:t>sebevyjádření  </a:t>
            </a:r>
          </a:p>
          <a:p>
            <a:r>
              <a:rPr lang="cs-CZ" sz="4000" b="1" dirty="0" smtClean="0">
                <a:solidFill>
                  <a:schemeClr val="tx1"/>
                </a:solidFill>
              </a:rPr>
              <a:t>      jedince</a:t>
            </a:r>
            <a:endParaRPr lang="en-GB" sz="4000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889419" y="940160"/>
            <a:ext cx="8190963" cy="582124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změna 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interakce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skrze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působení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na jedince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i na jeho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 prostředí</a:t>
            </a: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(sítě vztahů)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15176" y="1159098"/>
            <a:ext cx="4018209" cy="526746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působení na potenciál </a:t>
            </a:r>
          </a:p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jedince skrze změnu </a:t>
            </a:r>
          </a:p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prostředí </a:t>
            </a:r>
          </a:p>
        </p:txBody>
      </p:sp>
    </p:spTree>
    <p:extLst>
      <p:ext uri="{BB962C8B-B14F-4D97-AF65-F5344CB8AC3E}">
        <p14:creationId xmlns:p14="http://schemas.microsoft.com/office/powerpoint/2010/main" xmlns="" val="296012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85192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+mn-lt"/>
              </a:rPr>
              <a:t>tři přítomné tradice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843567"/>
            <a:ext cx="12192000" cy="601443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90151" y="696036"/>
            <a:ext cx="7753083" cy="6065373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400" b="1" dirty="0" smtClean="0">
                <a:solidFill>
                  <a:schemeClr val="tx1"/>
                </a:solidFill>
              </a:rPr>
              <a:t>německá </a:t>
            </a:r>
          </a:p>
          <a:p>
            <a:endParaRPr lang="cs-CZ" sz="5400" b="1" dirty="0" smtClean="0">
              <a:solidFill>
                <a:schemeClr val="tx1"/>
              </a:solidFill>
            </a:endParaRPr>
          </a:p>
          <a:p>
            <a:r>
              <a:rPr lang="cs-CZ" sz="5400" b="1" dirty="0" smtClean="0">
                <a:solidFill>
                  <a:schemeClr val="tx1"/>
                </a:solidFill>
              </a:rPr>
              <a:t>sociální </a:t>
            </a:r>
          </a:p>
          <a:p>
            <a:endParaRPr lang="cs-CZ" sz="5400" b="1" dirty="0" smtClean="0">
              <a:solidFill>
                <a:schemeClr val="tx1"/>
              </a:solidFill>
            </a:endParaRPr>
          </a:p>
          <a:p>
            <a:r>
              <a:rPr lang="cs-CZ" sz="5400" b="1" dirty="0" smtClean="0">
                <a:solidFill>
                  <a:schemeClr val="tx1"/>
                </a:solidFill>
              </a:rPr>
              <a:t>pedagogika</a:t>
            </a:r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916907" y="696036"/>
            <a:ext cx="8163476" cy="6065372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5400" b="1" dirty="0" smtClean="0">
                <a:solidFill>
                  <a:schemeClr val="tx1"/>
                </a:solidFill>
              </a:rPr>
              <a:t>sociální </a:t>
            </a:r>
          </a:p>
          <a:p>
            <a:pPr algn="r"/>
            <a:r>
              <a:rPr lang="cs-CZ" sz="5400" b="1" dirty="0" smtClean="0">
                <a:solidFill>
                  <a:schemeClr val="tx1"/>
                </a:solidFill>
              </a:rPr>
              <a:t>práce </a:t>
            </a:r>
          </a:p>
          <a:p>
            <a:pPr algn="r"/>
            <a:r>
              <a:rPr lang="cs-CZ" sz="5400" b="1" dirty="0" smtClean="0">
                <a:solidFill>
                  <a:schemeClr val="tx1"/>
                </a:solidFill>
              </a:rPr>
              <a:t>dle </a:t>
            </a:r>
          </a:p>
          <a:p>
            <a:pPr algn="r"/>
            <a:r>
              <a:rPr lang="cs-CZ" sz="5400" b="1" dirty="0" err="1" smtClean="0">
                <a:solidFill>
                  <a:schemeClr val="tx1"/>
                </a:solidFill>
              </a:rPr>
              <a:t>Krakešové</a:t>
            </a:r>
            <a:endParaRPr lang="cs-CZ" sz="5400" b="1" dirty="0" smtClean="0">
              <a:solidFill>
                <a:schemeClr val="tx1"/>
              </a:solidFill>
            </a:endParaRPr>
          </a:p>
          <a:p>
            <a:pPr algn="r"/>
            <a:r>
              <a:rPr lang="cs-CZ" sz="5400" b="1" dirty="0">
                <a:solidFill>
                  <a:schemeClr val="tx1"/>
                </a:solidFill>
              </a:rPr>
              <a:t>a</a:t>
            </a:r>
            <a:endParaRPr lang="cs-CZ" sz="5400" b="1" dirty="0" smtClean="0">
              <a:solidFill>
                <a:schemeClr val="tx1"/>
              </a:solidFill>
            </a:endParaRPr>
          </a:p>
          <a:p>
            <a:pPr algn="r"/>
            <a:r>
              <a:rPr lang="cs-CZ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Richmond</a:t>
            </a:r>
            <a:r>
              <a:rPr lang="cs-CZ" sz="5400" b="1" dirty="0" smtClean="0">
                <a:solidFill>
                  <a:schemeClr val="tx1"/>
                </a:solidFill>
              </a:rPr>
              <a:t>  </a:t>
            </a:r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121238" y="1545464"/>
            <a:ext cx="3374265" cy="488109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sociální </a:t>
            </a:r>
          </a:p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práce </a:t>
            </a:r>
          </a:p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„</a:t>
            </a:r>
            <a:r>
              <a:rPr lang="cs-CZ" sz="4800" b="1" dirty="0" err="1" smtClean="0">
                <a:solidFill>
                  <a:schemeClr val="tx1"/>
                </a:solidFill>
              </a:rPr>
              <a:t>funkcio-nální</a:t>
            </a:r>
            <a:r>
              <a:rPr lang="cs-CZ" sz="4800" b="1" dirty="0" smtClean="0">
                <a:solidFill>
                  <a:schemeClr val="tx1"/>
                </a:solidFill>
              </a:rPr>
              <a:t>“ dle  </a:t>
            </a:r>
          </a:p>
          <a:p>
            <a:pPr algn="ctr"/>
            <a:r>
              <a:rPr lang="cs-CZ" sz="4800" b="1" dirty="0" err="1" smtClean="0">
                <a:solidFill>
                  <a:schemeClr val="tx1"/>
                </a:solidFill>
              </a:rPr>
              <a:t>Krakešové</a:t>
            </a:r>
            <a:endParaRPr lang="cs-CZ" sz="4800" b="1" dirty="0" smtClean="0">
              <a:solidFill>
                <a:schemeClr val="tx1"/>
              </a:solidFill>
            </a:endParaRPr>
          </a:p>
          <a:p>
            <a:pPr algn="ctr"/>
            <a:endParaRPr lang="cs-CZ" sz="5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18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latin typeface="+mn-lt"/>
              </a:rPr>
              <a:t>předmět pozornosti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90151" y="940159"/>
            <a:ext cx="8036418" cy="582125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5200" b="1" dirty="0" smtClean="0">
                <a:solidFill>
                  <a:srgbClr val="FF0000"/>
                </a:solidFill>
              </a:rPr>
              <a:t>osobnost</a:t>
            </a:r>
          </a:p>
          <a:p>
            <a:r>
              <a:rPr lang="cs-CZ" sz="5200" b="1" dirty="0" smtClean="0">
                <a:solidFill>
                  <a:schemeClr val="tx1"/>
                </a:solidFill>
              </a:rPr>
              <a:t>v procesu</a:t>
            </a:r>
          </a:p>
          <a:p>
            <a:r>
              <a:rPr lang="cs-CZ" sz="5200" b="1" dirty="0" smtClean="0">
                <a:solidFill>
                  <a:schemeClr val="tx1"/>
                </a:solidFill>
              </a:rPr>
              <a:t>kulturní</a:t>
            </a:r>
          </a:p>
          <a:p>
            <a:r>
              <a:rPr lang="cs-CZ" sz="5200" b="1" dirty="0" smtClean="0">
                <a:solidFill>
                  <a:srgbClr val="002060"/>
                </a:solidFill>
              </a:rPr>
              <a:t>integrace</a:t>
            </a:r>
            <a:r>
              <a:rPr lang="cs-CZ" sz="5200" b="1" dirty="0" smtClean="0">
                <a:solidFill>
                  <a:schemeClr val="tx1"/>
                </a:solidFill>
              </a:rPr>
              <a:t> </a:t>
            </a:r>
          </a:p>
          <a:p>
            <a:endParaRPr lang="en-GB" sz="5200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889419" y="940160"/>
            <a:ext cx="8190963" cy="582124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5000" b="1" dirty="0" smtClean="0">
                <a:solidFill>
                  <a:schemeClr val="tx1"/>
                </a:solidFill>
              </a:rPr>
              <a:t>člověk </a:t>
            </a:r>
            <a:r>
              <a:rPr lang="cs-CZ" sz="5000" b="1" dirty="0" smtClean="0">
                <a:solidFill>
                  <a:srgbClr val="002060"/>
                </a:solidFill>
              </a:rPr>
              <a:t>ve </a:t>
            </a:r>
          </a:p>
          <a:p>
            <a:pPr algn="r"/>
            <a:r>
              <a:rPr lang="cs-CZ" sz="5000" b="1" dirty="0" smtClean="0">
                <a:solidFill>
                  <a:srgbClr val="002060"/>
                </a:solidFill>
              </a:rPr>
              <a:t>vztazích</a:t>
            </a:r>
            <a:r>
              <a:rPr lang="cs-CZ" sz="5000" b="1" dirty="0" smtClean="0">
                <a:solidFill>
                  <a:schemeClr val="tx1"/>
                </a:solidFill>
              </a:rPr>
              <a:t> se </a:t>
            </a:r>
          </a:p>
          <a:p>
            <a:pPr algn="r"/>
            <a:r>
              <a:rPr lang="cs-CZ" sz="5000" b="1" dirty="0" smtClean="0">
                <a:solidFill>
                  <a:schemeClr val="tx1"/>
                </a:solidFill>
              </a:rPr>
              <a:t>svým </a:t>
            </a:r>
          </a:p>
          <a:p>
            <a:pPr algn="r"/>
            <a:r>
              <a:rPr lang="cs-CZ" sz="5000" b="1" dirty="0" err="1" smtClean="0">
                <a:solidFill>
                  <a:schemeClr val="tx1"/>
                </a:solidFill>
              </a:rPr>
              <a:t>společen</a:t>
            </a:r>
            <a:r>
              <a:rPr lang="cs-CZ" sz="5000" b="1" dirty="0" smtClean="0">
                <a:solidFill>
                  <a:schemeClr val="tx1"/>
                </a:solidFill>
              </a:rPr>
              <a:t>-</a:t>
            </a:r>
          </a:p>
          <a:p>
            <a:pPr algn="r"/>
            <a:r>
              <a:rPr lang="cs-CZ" sz="5000" b="1" dirty="0" err="1" smtClean="0">
                <a:solidFill>
                  <a:schemeClr val="tx1"/>
                </a:solidFill>
              </a:rPr>
              <a:t>ským</a:t>
            </a:r>
            <a:r>
              <a:rPr lang="cs-CZ" sz="50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cs-CZ" sz="5000" b="1" dirty="0" smtClean="0">
                <a:solidFill>
                  <a:schemeClr val="tx1"/>
                </a:solidFill>
              </a:rPr>
              <a:t>prostředím</a:t>
            </a:r>
          </a:p>
        </p:txBody>
      </p:sp>
      <p:sp>
        <p:nvSpPr>
          <p:cNvPr id="9" name="Obdélník 8"/>
          <p:cNvSpPr/>
          <p:nvPr/>
        </p:nvSpPr>
        <p:spPr>
          <a:xfrm>
            <a:off x="4198515" y="1159098"/>
            <a:ext cx="3631842" cy="526746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osobní </a:t>
            </a:r>
          </a:p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dispozice</a:t>
            </a:r>
            <a:r>
              <a:rPr lang="cs-CZ" sz="4400" b="1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ke změně </a:t>
            </a:r>
            <a:r>
              <a:rPr lang="cs-CZ" sz="4400" b="1" dirty="0" smtClean="0">
                <a:solidFill>
                  <a:srgbClr val="002060"/>
                </a:solidFill>
              </a:rPr>
              <a:t>společensky   nepřijatelného</a:t>
            </a:r>
            <a:r>
              <a:rPr lang="cs-CZ" sz="4400" b="1" dirty="0" smtClean="0">
                <a:solidFill>
                  <a:schemeClr val="tx1"/>
                </a:solidFill>
              </a:rPr>
              <a:t> jednání   </a:t>
            </a:r>
          </a:p>
        </p:txBody>
      </p:sp>
    </p:spTree>
    <p:extLst>
      <p:ext uri="{BB962C8B-B14F-4D97-AF65-F5344CB8AC3E}">
        <p14:creationId xmlns:p14="http://schemas.microsoft.com/office/powerpoint/2010/main" xmlns="" val="35972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latin typeface="+mn-lt"/>
              </a:rPr>
              <a:t>podobnosti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solidFill>
                  <a:schemeClr val="tx1"/>
                </a:solidFill>
              </a:rPr>
              <a:t>osobnost/člověk v sociálním kontextu </a:t>
            </a:r>
            <a:endParaRPr lang="en-GB" sz="8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14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latin typeface="+mn-lt"/>
              </a:rPr>
              <a:t>rozdíly: pojetí sociálního kontextu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90151" y="940159"/>
            <a:ext cx="7881872" cy="582125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5400" b="1" dirty="0" smtClean="0">
              <a:solidFill>
                <a:schemeClr val="tx1"/>
              </a:solidFill>
            </a:endParaRPr>
          </a:p>
          <a:p>
            <a:r>
              <a:rPr lang="cs-CZ" sz="5400" b="1" dirty="0" smtClean="0">
                <a:solidFill>
                  <a:schemeClr val="tx1"/>
                </a:solidFill>
              </a:rPr>
              <a:t>    komunita</a:t>
            </a:r>
          </a:p>
          <a:p>
            <a:r>
              <a:rPr lang="cs-CZ" sz="5400" b="1" dirty="0" smtClean="0">
                <a:solidFill>
                  <a:schemeClr val="tx1"/>
                </a:solidFill>
              </a:rPr>
              <a:t>jako </a:t>
            </a:r>
          </a:p>
          <a:p>
            <a:r>
              <a:rPr lang="cs-CZ" sz="5400" b="1" dirty="0" smtClean="0">
                <a:solidFill>
                  <a:schemeClr val="tx1"/>
                </a:solidFill>
              </a:rPr>
              <a:t>nositel</a:t>
            </a:r>
          </a:p>
          <a:p>
            <a:r>
              <a:rPr lang="cs-CZ" sz="5400" b="1" dirty="0" smtClean="0">
                <a:solidFill>
                  <a:schemeClr val="tx1"/>
                </a:solidFill>
              </a:rPr>
              <a:t>spolu-</a:t>
            </a:r>
          </a:p>
          <a:p>
            <a:r>
              <a:rPr lang="cs-CZ" sz="5400" b="1" dirty="0" smtClean="0">
                <a:solidFill>
                  <a:schemeClr val="tx1"/>
                </a:solidFill>
              </a:rPr>
              <a:t>vytvářené </a:t>
            </a:r>
          </a:p>
          <a:p>
            <a:r>
              <a:rPr lang="cs-CZ" sz="5400" b="1" dirty="0" smtClean="0">
                <a:solidFill>
                  <a:schemeClr val="tx1"/>
                </a:solidFill>
              </a:rPr>
              <a:t>       kultury</a:t>
            </a:r>
          </a:p>
          <a:p>
            <a:endParaRPr lang="en-GB" sz="5200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082603" y="940160"/>
            <a:ext cx="7997779" cy="582124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5000" b="1" dirty="0" smtClean="0">
                <a:solidFill>
                  <a:schemeClr val="tx1"/>
                </a:solidFill>
              </a:rPr>
              <a:t>společnost,</a:t>
            </a:r>
          </a:p>
          <a:p>
            <a:pPr algn="r"/>
            <a:r>
              <a:rPr lang="cs-CZ" sz="5000" b="1" dirty="0" smtClean="0">
                <a:solidFill>
                  <a:schemeClr val="tx1"/>
                </a:solidFill>
              </a:rPr>
              <a:t>s níž je </a:t>
            </a:r>
          </a:p>
          <a:p>
            <a:pPr algn="r"/>
            <a:r>
              <a:rPr lang="cs-CZ" sz="5000" b="1" dirty="0" smtClean="0">
                <a:solidFill>
                  <a:schemeClr val="tx1"/>
                </a:solidFill>
              </a:rPr>
              <a:t>člověk</a:t>
            </a:r>
          </a:p>
          <a:p>
            <a:pPr algn="r"/>
            <a:r>
              <a:rPr lang="cs-CZ" sz="5000" b="1" dirty="0" smtClean="0">
                <a:solidFill>
                  <a:schemeClr val="tx1"/>
                </a:solidFill>
              </a:rPr>
              <a:t> v interakci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198515" y="1159098"/>
            <a:ext cx="3631842" cy="526746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referenční</a:t>
            </a:r>
          </a:p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rámec</a:t>
            </a:r>
          </a:p>
          <a:p>
            <a:pPr algn="ctr"/>
            <a:r>
              <a:rPr lang="cs-CZ" sz="4400" b="1" smtClean="0">
                <a:solidFill>
                  <a:schemeClr val="tx1"/>
                </a:solidFill>
              </a:rPr>
              <a:t>jednání </a:t>
            </a:r>
            <a:r>
              <a:rPr lang="cs-CZ" sz="4400" b="1" dirty="0" smtClean="0">
                <a:solidFill>
                  <a:schemeClr val="tx1"/>
                </a:solidFill>
              </a:rPr>
              <a:t>/</a:t>
            </a:r>
          </a:p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 způsobu</a:t>
            </a:r>
          </a:p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 života   </a:t>
            </a:r>
          </a:p>
        </p:txBody>
      </p:sp>
    </p:spTree>
    <p:extLst>
      <p:ext uri="{BB962C8B-B14F-4D97-AF65-F5344CB8AC3E}">
        <p14:creationId xmlns:p14="http://schemas.microsoft.com/office/powerpoint/2010/main" xmlns="" val="333970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latin typeface="+mn-lt"/>
              </a:rPr>
              <a:t>cíl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90151" y="631065"/>
            <a:ext cx="7817477" cy="613034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800" b="1" dirty="0" smtClean="0">
                <a:solidFill>
                  <a:schemeClr val="tx1"/>
                </a:solidFill>
              </a:rPr>
              <a:t>     </a:t>
            </a:r>
            <a:r>
              <a:rPr lang="cs-CZ" sz="3800" b="1" dirty="0" smtClean="0">
                <a:solidFill>
                  <a:srgbClr val="002060"/>
                </a:solidFill>
              </a:rPr>
              <a:t>překonat </a:t>
            </a:r>
          </a:p>
          <a:p>
            <a:r>
              <a:rPr lang="cs-CZ" sz="3800" b="1" dirty="0" smtClean="0">
                <a:solidFill>
                  <a:srgbClr val="002060"/>
                </a:solidFill>
              </a:rPr>
              <a:t>kulturní </a:t>
            </a:r>
          </a:p>
          <a:p>
            <a:r>
              <a:rPr lang="cs-CZ" sz="3800" b="1" dirty="0" smtClean="0">
                <a:solidFill>
                  <a:srgbClr val="002060"/>
                </a:solidFill>
              </a:rPr>
              <a:t>odpojení</a:t>
            </a:r>
          </a:p>
          <a:p>
            <a:r>
              <a:rPr lang="cs-CZ" sz="3800" b="1" dirty="0" smtClean="0">
                <a:solidFill>
                  <a:srgbClr val="FF0000"/>
                </a:solidFill>
              </a:rPr>
              <a:t>osobnosti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naplněním 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jejích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autentických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hodnot v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      komunitě </a:t>
            </a:r>
          </a:p>
        </p:txBody>
      </p:sp>
      <p:sp>
        <p:nvSpPr>
          <p:cNvPr id="8" name="Ovál 7"/>
          <p:cNvSpPr/>
          <p:nvPr/>
        </p:nvSpPr>
        <p:spPr>
          <a:xfrm>
            <a:off x="4018208" y="540913"/>
            <a:ext cx="8062174" cy="622049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překonat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sociální tlaky </a:t>
            </a: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(vztahů a </a:t>
            </a: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poměrů)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bránící lidem,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aby žili </a:t>
            </a:r>
          </a:p>
          <a:p>
            <a:pPr algn="r"/>
            <a:r>
              <a:rPr lang="cs-CZ" sz="3600" b="1" dirty="0" smtClean="0">
                <a:solidFill>
                  <a:srgbClr val="002060"/>
                </a:solidFill>
              </a:rPr>
              <a:t>svůj život </a:t>
            </a:r>
          </a:p>
          <a:p>
            <a:pPr algn="r"/>
            <a:r>
              <a:rPr lang="cs-CZ" sz="3600" b="1" dirty="0" smtClean="0">
                <a:solidFill>
                  <a:srgbClr val="002060"/>
                </a:solidFill>
              </a:rPr>
              <a:t>ve společnosti</a:t>
            </a:r>
            <a:endParaRPr lang="en-GB" sz="3600" b="1" dirty="0">
              <a:solidFill>
                <a:srgbClr val="00206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018208" y="1159098"/>
            <a:ext cx="4018209" cy="526746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2060"/>
                </a:solidFill>
              </a:rPr>
              <a:t>změna nepřijatelného jednání</a:t>
            </a:r>
            <a:r>
              <a:rPr lang="cs-CZ" sz="4000" b="1" dirty="0" smtClean="0">
                <a:solidFill>
                  <a:schemeClr val="tx1"/>
                </a:solidFill>
              </a:rPr>
              <a:t> sebe-aktualizací</a:t>
            </a:r>
          </a:p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(potenciálu)  </a:t>
            </a:r>
            <a:r>
              <a:rPr lang="cs-CZ" sz="4000" b="1" dirty="0" smtClean="0">
                <a:solidFill>
                  <a:srgbClr val="FF0000"/>
                </a:solidFill>
              </a:rPr>
              <a:t>osobnosti</a:t>
            </a:r>
            <a:r>
              <a:rPr lang="cs-CZ" sz="4400" b="1" dirty="0" smtClean="0">
                <a:solidFill>
                  <a:schemeClr val="tx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148630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latin typeface="+mn-lt"/>
              </a:rPr>
              <a:t>podobnosti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sebeaktualizace</a:t>
            </a:r>
            <a:endParaRPr lang="en-GB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906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5400" b="1" dirty="0" smtClean="0">
                <a:latin typeface="+mn-lt"/>
              </a:rPr>
              <a:t>rozdíly: cílový vztah se sociálním kontextem 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90151" y="1017431"/>
            <a:ext cx="7817477" cy="574397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4400" b="1" dirty="0" smtClean="0">
              <a:solidFill>
                <a:schemeClr val="tx1"/>
              </a:solidFill>
            </a:endParaRPr>
          </a:p>
          <a:p>
            <a:endParaRPr lang="cs-CZ" sz="4400" b="1" dirty="0">
              <a:solidFill>
                <a:schemeClr val="tx1"/>
              </a:solidFill>
            </a:endParaRPr>
          </a:p>
          <a:p>
            <a:r>
              <a:rPr lang="cs-CZ" sz="4400" b="1" dirty="0" smtClean="0">
                <a:solidFill>
                  <a:schemeClr val="tx1"/>
                </a:solidFill>
              </a:rPr>
              <a:t>identifikace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sebe-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vyjádřením</a:t>
            </a:r>
          </a:p>
          <a:p>
            <a:endParaRPr lang="cs-CZ" sz="4400" b="1" dirty="0">
              <a:solidFill>
                <a:schemeClr val="tx1"/>
              </a:solidFill>
            </a:endParaRPr>
          </a:p>
          <a:p>
            <a:endParaRPr lang="cs-CZ" sz="4400" b="1" dirty="0" smtClean="0">
              <a:solidFill>
                <a:schemeClr val="tx1"/>
              </a:solidFill>
            </a:endParaRPr>
          </a:p>
          <a:p>
            <a:r>
              <a:rPr lang="cs-CZ" sz="54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Ovál 7"/>
          <p:cNvSpPr/>
          <p:nvPr/>
        </p:nvSpPr>
        <p:spPr>
          <a:xfrm>
            <a:off x="4018208" y="1017430"/>
            <a:ext cx="8062174" cy="574397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4800" b="1" dirty="0" smtClean="0">
                <a:solidFill>
                  <a:schemeClr val="tx1"/>
                </a:solidFill>
              </a:rPr>
              <a:t>vzájemné </a:t>
            </a:r>
          </a:p>
          <a:p>
            <a:pPr algn="r"/>
            <a:endParaRPr lang="cs-CZ" sz="4800" b="1" dirty="0">
              <a:solidFill>
                <a:schemeClr val="tx1"/>
              </a:solidFill>
            </a:endParaRPr>
          </a:p>
          <a:p>
            <a:pPr algn="r"/>
            <a:endParaRPr lang="cs-CZ" sz="4800" b="1" dirty="0" smtClean="0">
              <a:solidFill>
                <a:schemeClr val="tx1"/>
              </a:solidFill>
            </a:endParaRPr>
          </a:p>
          <a:p>
            <a:pPr algn="r"/>
            <a:endParaRPr lang="cs-CZ" sz="4800" b="1" dirty="0" smtClean="0">
              <a:solidFill>
                <a:schemeClr val="tx1"/>
              </a:solidFill>
            </a:endParaRPr>
          </a:p>
          <a:p>
            <a:pPr algn="r"/>
            <a:r>
              <a:rPr lang="cs-CZ" sz="4800" b="1" dirty="0" smtClean="0">
                <a:solidFill>
                  <a:schemeClr val="tx1"/>
                </a:solidFill>
              </a:rPr>
              <a:t>přizpůsobení</a:t>
            </a:r>
            <a:endParaRPr lang="en-GB" sz="48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018208" y="1159098"/>
            <a:ext cx="4018209" cy="526746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přizpůsobení</a:t>
            </a:r>
          </a:p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se</a:t>
            </a:r>
          </a:p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společnosti </a:t>
            </a:r>
            <a:r>
              <a:rPr lang="cs-CZ" sz="4000" dirty="0" smtClean="0">
                <a:solidFill>
                  <a:schemeClr val="tx1"/>
                </a:solidFill>
              </a:rPr>
              <a:t>využitím</a:t>
            </a:r>
          </a:p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osobních</a:t>
            </a:r>
          </a:p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 zdrojů</a:t>
            </a:r>
          </a:p>
        </p:txBody>
      </p:sp>
    </p:spTree>
    <p:extLst>
      <p:ext uri="{BB962C8B-B14F-4D97-AF65-F5344CB8AC3E}">
        <p14:creationId xmlns:p14="http://schemas.microsoft.com/office/powerpoint/2010/main" xmlns="" val="2917911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8362"/>
            <a:ext cx="12192000" cy="11674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latin typeface="+mn-lt"/>
              </a:rPr>
              <a:t>metoda</a:t>
            </a:r>
            <a:r>
              <a:rPr lang="cs-CZ" dirty="0" smtClean="0"/>
              <a:t> 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0" y="1159097"/>
            <a:ext cx="12192000" cy="56989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90151" y="940159"/>
            <a:ext cx="7817477" cy="582125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3800" b="1" dirty="0" smtClean="0">
              <a:solidFill>
                <a:schemeClr val="tx1"/>
              </a:solidFill>
            </a:endParaRPr>
          </a:p>
          <a:p>
            <a:r>
              <a:rPr lang="cs-CZ" sz="3800" b="1" dirty="0" smtClean="0">
                <a:solidFill>
                  <a:schemeClr val="tx1"/>
                </a:solidFill>
              </a:rPr>
              <a:t>   organizování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komunity 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„zdola“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podporou 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sebe-vyjádření  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jedinců 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v pospolité/m  </a:t>
            </a:r>
          </a:p>
          <a:p>
            <a:r>
              <a:rPr lang="cs-CZ" sz="3800" b="1" dirty="0" smtClean="0">
                <a:solidFill>
                  <a:schemeClr val="tx1"/>
                </a:solidFill>
              </a:rPr>
              <a:t>     činnosti/životě</a:t>
            </a:r>
          </a:p>
          <a:p>
            <a:endParaRPr lang="cs-CZ" sz="3800" b="1" dirty="0" smtClean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889419" y="940160"/>
            <a:ext cx="8190963" cy="582124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vytváření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podmínek pro 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změnu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způsobu života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pomáháním   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jedinci i 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sítím, které ho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</a:rPr>
              <a:t>obklopují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15176" y="1159098"/>
            <a:ext cx="4018209" cy="526746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poskytovat  „prostor“ pro  rozvoj</a:t>
            </a:r>
          </a:p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vnitřních možností   člověka    </a:t>
            </a:r>
          </a:p>
        </p:txBody>
      </p:sp>
    </p:spTree>
    <p:extLst>
      <p:ext uri="{BB962C8B-B14F-4D97-AF65-F5344CB8AC3E}">
        <p14:creationId xmlns:p14="http://schemas.microsoft.com/office/powerpoint/2010/main" xmlns="" val="23146366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224</Words>
  <Application>Microsoft Office PowerPoint</Application>
  <PresentationFormat>Vlastní</PresentationFormat>
  <Paragraphs>136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                  Sociální                                 pedagogika               práce                               podobnosti, rozdíly, průniky     </vt:lpstr>
      <vt:lpstr>tři přítomné tradice  </vt:lpstr>
      <vt:lpstr>předmět pozornosti  </vt:lpstr>
      <vt:lpstr>podobnosti  </vt:lpstr>
      <vt:lpstr>rozdíly: pojetí sociálního kontextu  </vt:lpstr>
      <vt:lpstr>cíl  </vt:lpstr>
      <vt:lpstr>podobnosti  </vt:lpstr>
      <vt:lpstr>rozdíly: cílový vztah se sociálním kontextem   </vt:lpstr>
      <vt:lpstr>metoda  </vt:lpstr>
      <vt:lpstr>podobnosti  </vt:lpstr>
      <vt:lpstr>rozdíly: odlišná úloha působení na prostředí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                                    edagogika ráce                         Podobnosti, rozdíly, průniky</dc:title>
  <dc:creator>Libor Musil</dc:creator>
  <cp:lastModifiedBy>Parizek</cp:lastModifiedBy>
  <cp:revision>79</cp:revision>
  <dcterms:created xsi:type="dcterms:W3CDTF">2018-04-24T06:52:11Z</dcterms:created>
  <dcterms:modified xsi:type="dcterms:W3CDTF">2018-04-27T08:54:34Z</dcterms:modified>
</cp:coreProperties>
</file>