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8" r:id="rId2"/>
    <p:sldId id="302" r:id="rId3"/>
    <p:sldId id="300" r:id="rId4"/>
    <p:sldId id="292" r:id="rId5"/>
    <p:sldId id="301" r:id="rId6"/>
    <p:sldId id="293" r:id="rId7"/>
    <p:sldId id="297" r:id="rId8"/>
    <p:sldId id="298" r:id="rId9"/>
    <p:sldId id="299" r:id="rId10"/>
    <p:sldId id="304" r:id="rId11"/>
    <p:sldId id="294" r:id="rId12"/>
    <p:sldId id="264" r:id="rId13"/>
    <p:sldId id="265" r:id="rId14"/>
    <p:sldId id="268" r:id="rId15"/>
    <p:sldId id="269" r:id="rId16"/>
    <p:sldId id="270" r:id="rId17"/>
    <p:sldId id="278" r:id="rId18"/>
    <p:sldId id="279" r:id="rId19"/>
    <p:sldId id="280" r:id="rId20"/>
    <p:sldId id="276" r:id="rId21"/>
    <p:sldId id="281" r:id="rId22"/>
    <p:sldId id="282" r:id="rId23"/>
    <p:sldId id="303" r:id="rId24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72" y="-96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23.4.2018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ivo.jirasek@upol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4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pedagogika pohledem vnějšího pozorovatele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Ivo Jirásek</a:t>
            </a:r>
          </a:p>
          <a:p>
            <a:r>
              <a:rPr lang="cs-CZ" dirty="0" smtClean="0"/>
              <a:t>Fakulta tělesné kultury </a:t>
            </a:r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Jaroslav Foglar logicky (chlapci jsou sociálně znevýhodněnou skupinou, on se zaměřoval pouze na chlapce = sociálně ohrožené, proto) patří do oboru sociální pedagogika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</a:p>
          <a:p>
            <a:endParaRPr lang="cs-CZ" dirty="0" smtClean="0"/>
          </a:p>
          <a:p>
            <a:r>
              <a:rPr lang="cs-CZ" dirty="0"/>
              <a:t>Má se k </a:t>
            </a:r>
            <a:r>
              <a:rPr lang="cs-CZ" dirty="0" smtClean="0"/>
              <a:t>genderovému sociálnímu uspořádání </a:t>
            </a:r>
            <a:r>
              <a:rPr lang="cs-CZ" dirty="0"/>
              <a:t>vyjadřovat sociální pedagogika? Má nějak formovat  své studenty? A jak? K jakým cílům a s jakým </a:t>
            </a:r>
            <a:r>
              <a:rPr lang="cs-CZ" dirty="0" err="1"/>
              <a:t>genderově</a:t>
            </a:r>
            <a:r>
              <a:rPr lang="cs-CZ" dirty="0"/>
              <a:t> teoretickým podložím? Posilovat mužství – ženství, nebo </a:t>
            </a:r>
            <a:r>
              <a:rPr lang="cs-CZ" dirty="0" err="1"/>
              <a:t>transgenderovou</a:t>
            </a:r>
            <a:r>
              <a:rPr lang="cs-CZ" dirty="0"/>
              <a:t> </a:t>
            </a:r>
            <a:r>
              <a:rPr lang="cs-CZ" dirty="0" smtClean="0"/>
              <a:t>rozvolněnost překračující bipolaritu?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07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sociálně znevýhodněné </a:t>
            </a:r>
            <a:r>
              <a:rPr lang="cs-CZ" dirty="0" smtClean="0"/>
              <a:t>skupiny = bytostná sféra křesťanství, tj. náboženství?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Obor nejenom </a:t>
            </a:r>
            <a:r>
              <a:rPr lang="cs-CZ" dirty="0" smtClean="0"/>
              <a:t>nekonfesní, </a:t>
            </a:r>
            <a:r>
              <a:rPr lang="cs-CZ" dirty="0" smtClean="0"/>
              <a:t>ale také neutrální vůči náboženství – opravdu? </a:t>
            </a:r>
          </a:p>
          <a:p>
            <a:r>
              <a:rPr lang="cs-CZ" dirty="0" smtClean="0"/>
              <a:t>Jak to, že se tak často přednáší a studuje nejenom na pedagogických, ale také na teologických fakultách?</a:t>
            </a:r>
          </a:p>
          <a:p>
            <a:pPr lvl="1"/>
            <a:r>
              <a:rPr lang="cs-CZ" dirty="0" smtClean="0"/>
              <a:t>Propojení nejenom se sociální, ale přímo s charitativní prací</a:t>
            </a:r>
            <a:r>
              <a:rPr lang="cs-CZ" dirty="0" smtClean="0"/>
              <a:t> </a:t>
            </a:r>
          </a:p>
          <a:p>
            <a:r>
              <a:rPr lang="cs-CZ" dirty="0"/>
              <a:t>Tradičně křesťanské téma (</a:t>
            </a:r>
            <a:r>
              <a:rPr lang="cs-CZ" i="1" dirty="0"/>
              <a:t>agapé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Sociální pedagogika jako „možný svět realizace lásky k bližnímu a jeho rozvoji“?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80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Fikční svět a možný svět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Fikční svět = teorie literatury: odlišení „vnější svět“ (pozadí příběhu) a „skutečnost literární“ (svět vytvořený textem) (Sládek, 2004)</a:t>
            </a:r>
          </a:p>
          <a:p>
            <a:r>
              <a:rPr lang="cs-CZ" dirty="0" smtClean="0"/>
              <a:t>Fikční svět má status „neaktualizovaných možností“ (Doležel, 2003, s. 30)</a:t>
            </a:r>
          </a:p>
          <a:p>
            <a:r>
              <a:rPr lang="cs-CZ" dirty="0" smtClean="0"/>
              <a:t>Možný svět = modální logika, analytická filosofie</a:t>
            </a:r>
          </a:p>
          <a:p>
            <a:r>
              <a:rPr lang="cs-CZ" dirty="0" smtClean="0"/>
              <a:t>Představitelná realizace světa, který se odlišuje přinejmenším v jednom aspektu</a:t>
            </a:r>
          </a:p>
        </p:txBody>
      </p:sp>
    </p:spTree>
    <p:extLst>
      <p:ext uri="{BB962C8B-B14F-4D97-AF65-F5344CB8AC3E}">
        <p14:creationId xmlns:p14="http://schemas.microsoft.com/office/powerpoint/2010/main" val="359286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Ontologie možných světů?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Logicky nemožný (současně je a není) ≠ ontologicky nemyslitelný (subatomární fyzika)</a:t>
            </a:r>
          </a:p>
          <a:p>
            <a:r>
              <a:rPr lang="cs-CZ" dirty="0" smtClean="0"/>
              <a:t>Prožitek </a:t>
            </a:r>
            <a:r>
              <a:rPr lang="cs-CZ" dirty="0"/>
              <a:t>jako kritérium </a:t>
            </a:r>
            <a:r>
              <a:rPr lang="cs-CZ" dirty="0" smtClean="0"/>
              <a:t>realizace: mýtus, magie a mystéria, náboženství; prožitková pole hry, erotiky, mimořádných stavů vědomí (Jirásek, 2001)</a:t>
            </a:r>
          </a:p>
          <a:p>
            <a:r>
              <a:rPr lang="cs-CZ" dirty="0" smtClean="0"/>
              <a:t>Přechod mezi profánním a sakrálním světem (eucharistie; hra)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22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Imaginární a </a:t>
            </a:r>
            <a:r>
              <a:rPr lang="cs-CZ" dirty="0" err="1" smtClean="0"/>
              <a:t>imaginální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Henry </a:t>
            </a:r>
            <a:r>
              <a:rPr lang="cs-CZ" dirty="0" err="1" smtClean="0"/>
              <a:t>Corbin</a:t>
            </a:r>
            <a:r>
              <a:rPr lang="cs-CZ" dirty="0" smtClean="0"/>
              <a:t> (2007), znalec středověkých arabských </a:t>
            </a:r>
            <a:r>
              <a:rPr lang="cs-CZ" dirty="0" err="1" smtClean="0"/>
              <a:t>theosofů</a:t>
            </a:r>
            <a:r>
              <a:rPr lang="cs-CZ" dirty="0" smtClean="0"/>
              <a:t> + heideggerovské fenomenologie a hermeneutiky</a:t>
            </a:r>
          </a:p>
          <a:p>
            <a:pPr lvl="1"/>
            <a:r>
              <a:rPr lang="cs-CZ" dirty="0" smtClean="0"/>
              <a:t>Imaginární = fantazijní, neskutečný</a:t>
            </a:r>
          </a:p>
          <a:p>
            <a:pPr lvl="1"/>
            <a:r>
              <a:rPr lang="cs-CZ" dirty="0" err="1" smtClean="0"/>
              <a:t>Imaginální</a:t>
            </a:r>
            <a:r>
              <a:rPr lang="cs-CZ" dirty="0" smtClean="0"/>
              <a:t> = specifický řád skutečnosti, </a:t>
            </a:r>
            <a:r>
              <a:rPr lang="cs-CZ" i="1" dirty="0" err="1" smtClean="0"/>
              <a:t>mundus</a:t>
            </a:r>
            <a:r>
              <a:rPr lang="cs-CZ" i="1" dirty="0" smtClean="0"/>
              <a:t> </a:t>
            </a:r>
            <a:r>
              <a:rPr lang="cs-CZ" i="1" dirty="0" err="1" smtClean="0"/>
              <a:t>imaginalis</a:t>
            </a:r>
            <a:r>
              <a:rPr lang="cs-CZ" i="1" dirty="0" smtClean="0"/>
              <a:t>, </a:t>
            </a:r>
            <a:r>
              <a:rPr lang="cs-CZ" dirty="0" smtClean="0"/>
              <a:t>rozeznatelný specifickým orgánem percepce, aktivní imaginací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17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Mundus</a:t>
            </a:r>
            <a:r>
              <a:rPr lang="cs-CZ" i="1" dirty="0" smtClean="0"/>
              <a:t> </a:t>
            </a:r>
            <a:r>
              <a:rPr lang="cs-CZ" i="1" dirty="0" err="1" smtClean="0"/>
              <a:t>imaginalis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Mezi-světy, které nejsou utopií (jako světy fikční), ale mystickými prostory za hranou univerza smyslové zkušenosti</a:t>
            </a:r>
          </a:p>
          <a:p>
            <a:r>
              <a:rPr lang="cs-CZ" dirty="0" smtClean="0"/>
              <a:t>Realita světa duchovního</a:t>
            </a:r>
          </a:p>
          <a:p>
            <a:r>
              <a:rPr lang="cs-CZ" dirty="0" smtClean="0"/>
              <a:t>„to jest světa </a:t>
            </a:r>
            <a:r>
              <a:rPr lang="cs-CZ" i="1" dirty="0" smtClean="0"/>
              <a:t>za </a:t>
            </a:r>
            <a:r>
              <a:rPr lang="cs-CZ" dirty="0" smtClean="0"/>
              <a:t>světy fyzickými, je srozumitelná pouze jsoucnu, jehož </a:t>
            </a:r>
            <a:r>
              <a:rPr lang="cs-CZ" i="1" dirty="0" smtClean="0"/>
              <a:t>akt bytí </a:t>
            </a:r>
            <a:r>
              <a:rPr lang="cs-CZ" dirty="0" smtClean="0"/>
              <a:t>je funkcí jeho </a:t>
            </a:r>
            <a:r>
              <a:rPr lang="cs-CZ" i="1" dirty="0" smtClean="0"/>
              <a:t>přítomnosti </a:t>
            </a:r>
            <a:r>
              <a:rPr lang="cs-CZ" dirty="0" smtClean="0"/>
              <a:t>v těchto světech“ (</a:t>
            </a:r>
            <a:r>
              <a:rPr lang="cs-CZ" dirty="0" err="1" smtClean="0"/>
              <a:t>Corbin</a:t>
            </a:r>
            <a:r>
              <a:rPr lang="cs-CZ" dirty="0" smtClean="0"/>
              <a:t>, 2007, s. 19)</a:t>
            </a:r>
          </a:p>
          <a:p>
            <a:r>
              <a:rPr lang="cs-CZ" dirty="0" smtClean="0"/>
              <a:t>Realizace možného světa prostřednictvím prožitku (??)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Propojení světů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8237" y="2331778"/>
            <a:ext cx="7560000" cy="3898669"/>
          </a:xfrm>
        </p:spPr>
        <p:txBody>
          <a:bodyPr>
            <a:normAutofit/>
          </a:bodyPr>
          <a:lstStyle/>
          <a:p>
            <a:r>
              <a:rPr lang="cs-CZ" dirty="0" smtClean="0"/>
              <a:t>Svět empirické zkušenosti poznatelné pomocí smyslů (hmotný, materiální, fyzikální = profánní, sekulární)</a:t>
            </a:r>
          </a:p>
          <a:p>
            <a:r>
              <a:rPr lang="cs-CZ" i="1" dirty="0" err="1" smtClean="0"/>
              <a:t>Mundus</a:t>
            </a:r>
            <a:r>
              <a:rPr lang="cs-CZ" i="1" dirty="0" smtClean="0"/>
              <a:t> </a:t>
            </a:r>
            <a:r>
              <a:rPr lang="cs-CZ" i="1" dirty="0" err="1" smtClean="0"/>
              <a:t>imaginalis</a:t>
            </a:r>
            <a:r>
              <a:rPr lang="cs-CZ" i="1" dirty="0" smtClean="0"/>
              <a:t> </a:t>
            </a:r>
            <a:r>
              <a:rPr lang="cs-CZ" dirty="0" smtClean="0"/>
              <a:t>= platónské ideje, jungovské archetypy, svět symbolů a obrazů, který </a:t>
            </a:r>
            <a:r>
              <a:rPr lang="cs-CZ" i="1" dirty="0" smtClean="0"/>
              <a:t>reálně působí, </a:t>
            </a:r>
            <a:r>
              <a:rPr lang="cs-CZ" dirty="0" smtClean="0"/>
              <a:t>poznatelný aktivní imaginací</a:t>
            </a:r>
          </a:p>
          <a:p>
            <a:r>
              <a:rPr lang="cs-CZ" dirty="0"/>
              <a:t>S</a:t>
            </a:r>
            <a:r>
              <a:rPr lang="cs-CZ" dirty="0" smtClean="0"/>
              <a:t>vět inteligibilní, abstraktního porozumění (= poznatelný vírou? Svět metafyzický, náboženské jinakosti, sakrální, v němž bytuje posvátno??)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26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Implicitní náboženství 1.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Jacques </a:t>
            </a:r>
            <a:r>
              <a:rPr lang="cs-CZ" dirty="0" err="1" smtClean="0"/>
              <a:t>Waardenburg</a:t>
            </a:r>
            <a:r>
              <a:rPr lang="cs-CZ" dirty="0" smtClean="0"/>
              <a:t> (1997, </a:t>
            </a:r>
            <a:r>
              <a:rPr lang="cs-CZ" dirty="0" err="1" smtClean="0"/>
              <a:t>orig</a:t>
            </a:r>
            <a:r>
              <a:rPr lang="cs-CZ" dirty="0" smtClean="0"/>
              <a:t>. 1986)</a:t>
            </a:r>
          </a:p>
          <a:p>
            <a:pPr lvl="1"/>
            <a:r>
              <a:rPr lang="cs-CZ" dirty="0" smtClean="0"/>
              <a:t>Explicitní náboženství se chápou jako náboženství a tak se i prezentují</a:t>
            </a:r>
          </a:p>
          <a:p>
            <a:pPr lvl="1"/>
            <a:r>
              <a:rPr lang="cs-CZ" dirty="0" smtClean="0"/>
              <a:t>Implicitní náboženství nikoliv – je třeba zkoumat jejich vnější manifestace a jevy jako náboženské (např. sociopolitické systémy či politická hnutí)</a:t>
            </a:r>
          </a:p>
          <a:p>
            <a:r>
              <a:rPr lang="cs-CZ" dirty="0" smtClean="0"/>
              <a:t>Toto porozumění přejímá česká sociologie náboženství (Nešpor, 2003; Nešpor &amp; Lužný, 2007)</a:t>
            </a:r>
          </a:p>
          <a:p>
            <a:r>
              <a:rPr lang="cs-CZ" dirty="0" smtClean="0"/>
              <a:t>Svět </a:t>
            </a:r>
            <a:r>
              <a:rPr lang="cs-CZ" dirty="0" err="1" smtClean="0"/>
              <a:t>foglaringu</a:t>
            </a:r>
            <a:r>
              <a:rPr lang="cs-CZ" dirty="0" smtClean="0"/>
              <a:t> (Hošek, </a:t>
            </a:r>
            <a:r>
              <a:rPr lang="cs-CZ" dirty="0" smtClean="0"/>
              <a:t>2017)</a:t>
            </a:r>
          </a:p>
          <a:p>
            <a:r>
              <a:rPr lang="cs-CZ" dirty="0" smtClean="0"/>
              <a:t>Sociální pedagogika jako implicitní náboženství? Asi nikoliv… (?)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659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Implicitní náboženství </a:t>
            </a:r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 o dvě desetiletí starší (1968), tradice každoročních konferencí (letos 40.), </a:t>
            </a:r>
            <a:r>
              <a:rPr lang="cs-CZ" i="1" dirty="0" smtClean="0"/>
              <a:t>Centre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Study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Implicit</a:t>
            </a:r>
            <a:r>
              <a:rPr lang="cs-CZ" i="1" dirty="0" smtClean="0"/>
              <a:t> Religion and </a:t>
            </a:r>
            <a:r>
              <a:rPr lang="cs-CZ" i="1" dirty="0" err="1" smtClean="0"/>
              <a:t>Contemporary</a:t>
            </a:r>
            <a:r>
              <a:rPr lang="cs-CZ" i="1" dirty="0" smtClean="0"/>
              <a:t> Spirituality </a:t>
            </a:r>
            <a:r>
              <a:rPr lang="cs-CZ" dirty="0" smtClean="0"/>
              <a:t> (1995), časopis </a:t>
            </a:r>
            <a:r>
              <a:rPr lang="cs-CZ" i="1" dirty="0" err="1" smtClean="0"/>
              <a:t>Implicit</a:t>
            </a:r>
            <a:r>
              <a:rPr lang="cs-CZ" i="1" dirty="0" smtClean="0"/>
              <a:t> Religion </a:t>
            </a:r>
            <a:r>
              <a:rPr lang="cs-CZ" dirty="0" smtClean="0"/>
              <a:t>(1998)</a:t>
            </a:r>
          </a:p>
          <a:p>
            <a:r>
              <a:rPr lang="cs-CZ" dirty="0" smtClean="0"/>
              <a:t>= široké intelektuální, organizační, publikační a další dimenze</a:t>
            </a:r>
          </a:p>
          <a:p>
            <a:r>
              <a:rPr lang="cs-CZ" dirty="0" smtClean="0"/>
              <a:t>V ČR dosud systematicky nereflektováno (???)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62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rysy implicitního náboženství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Edward Bailey (2001, 2002, 2010, 2011, 2012):</a:t>
            </a:r>
          </a:p>
          <a:p>
            <a:pPr lvl="1"/>
            <a:r>
              <a:rPr lang="cs-CZ" i="1" dirty="0" err="1"/>
              <a:t>Commitment</a:t>
            </a:r>
            <a:r>
              <a:rPr lang="cs-CZ" i="1" dirty="0"/>
              <a:t>(s), </a:t>
            </a:r>
            <a:r>
              <a:rPr lang="cs-CZ" dirty="0"/>
              <a:t>neboli </a:t>
            </a:r>
            <a:r>
              <a:rPr lang="cs-CZ" i="1" dirty="0"/>
              <a:t>závazky</a:t>
            </a:r>
            <a:r>
              <a:rPr lang="cs-CZ" dirty="0"/>
              <a:t> či </a:t>
            </a:r>
            <a:r>
              <a:rPr lang="cs-CZ" i="1" dirty="0" smtClean="0"/>
              <a:t>povinnosti; </a:t>
            </a:r>
            <a:r>
              <a:rPr lang="cs-CZ" dirty="0" smtClean="0"/>
              <a:t>psychologický a existenciální rozměr intencionality (pod-, ne-, sebe-, nad- vědomí)</a:t>
            </a:r>
          </a:p>
          <a:p>
            <a:pPr lvl="1"/>
            <a:r>
              <a:rPr lang="cs-CZ" i="1" dirty="0" err="1"/>
              <a:t>Integrating</a:t>
            </a:r>
            <a:r>
              <a:rPr lang="cs-CZ" i="1" dirty="0"/>
              <a:t> </a:t>
            </a:r>
            <a:r>
              <a:rPr lang="cs-CZ" i="1" dirty="0" err="1"/>
              <a:t>foci</a:t>
            </a:r>
            <a:r>
              <a:rPr lang="cs-CZ" i="1" dirty="0"/>
              <a:t>, </a:t>
            </a:r>
            <a:r>
              <a:rPr lang="cs-CZ" dirty="0"/>
              <a:t>čili </a:t>
            </a:r>
            <a:r>
              <a:rPr lang="cs-CZ" i="1" dirty="0"/>
              <a:t>integrující ložiska</a:t>
            </a:r>
            <a:r>
              <a:rPr lang="cs-CZ" dirty="0"/>
              <a:t> či </a:t>
            </a:r>
            <a:r>
              <a:rPr lang="cs-CZ" i="1" dirty="0"/>
              <a:t>zaměřující </a:t>
            </a:r>
            <a:r>
              <a:rPr lang="cs-CZ" i="1" dirty="0" smtClean="0"/>
              <a:t>ohniska; </a:t>
            </a:r>
            <a:r>
              <a:rPr lang="cs-CZ" dirty="0" smtClean="0"/>
              <a:t>integrace intra- a inter- personálního, individuálního a sociálního života</a:t>
            </a:r>
          </a:p>
          <a:p>
            <a:pPr lvl="1"/>
            <a:r>
              <a:rPr lang="cs-CZ" i="1" dirty="0" err="1"/>
              <a:t>Intensive</a:t>
            </a:r>
            <a:r>
              <a:rPr lang="cs-CZ" i="1" dirty="0"/>
              <a:t> </a:t>
            </a:r>
            <a:r>
              <a:rPr lang="cs-CZ" i="1" dirty="0" err="1"/>
              <a:t>concerns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extensive</a:t>
            </a:r>
            <a:r>
              <a:rPr lang="cs-CZ" i="1" dirty="0"/>
              <a:t> </a:t>
            </a:r>
            <a:r>
              <a:rPr lang="cs-CZ" i="1" dirty="0" err="1"/>
              <a:t>effects</a:t>
            </a:r>
            <a:r>
              <a:rPr lang="cs-CZ" i="1" dirty="0"/>
              <a:t>, </a:t>
            </a:r>
            <a:r>
              <a:rPr lang="cs-CZ" dirty="0"/>
              <a:t>což jsou </a:t>
            </a:r>
            <a:r>
              <a:rPr lang="cs-CZ" i="1" dirty="0"/>
              <a:t>intenzivní zájmy s extenzivními (rozsáhlými) efekty (účinky); </a:t>
            </a:r>
            <a:r>
              <a:rPr lang="cs-CZ" i="1" dirty="0" smtClean="0"/>
              <a:t> </a:t>
            </a:r>
            <a:r>
              <a:rPr lang="cs-CZ" dirty="0" smtClean="0"/>
              <a:t>rámec pro empirické studium, spojení mezi posvátným a profánním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04663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pohledu na dvě tematické otázky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role mužů a žen, resp. genderu a sociální pedagogika (?)</a:t>
            </a:r>
          </a:p>
          <a:p>
            <a:r>
              <a:rPr lang="cs-CZ" dirty="0" smtClean="0"/>
              <a:t>2. role (implicitního) náboženství v sociální pedagogice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6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Implicitní náboženství sociální pedagogiky?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sociální pedagogika znamená realizaci „možného světa lásky k bližnímu a jeho rozvoji“, pak ano</a:t>
            </a:r>
          </a:p>
          <a:p>
            <a:r>
              <a:rPr lang="cs-CZ" dirty="0" smtClean="0"/>
              <a:t>V </a:t>
            </a:r>
            <a:r>
              <a:rPr lang="cs-CZ" dirty="0" smtClean="0"/>
              <a:t>antropologické, psychologické, historické a sociologické dimenzi (</a:t>
            </a:r>
            <a:r>
              <a:rPr lang="cs-CZ" dirty="0" err="1" smtClean="0"/>
              <a:t>Waardenburg</a:t>
            </a:r>
            <a:r>
              <a:rPr lang="cs-CZ" dirty="0" smtClean="0"/>
              <a:t>; Bailey 1. a 2.) </a:t>
            </a:r>
            <a:r>
              <a:rPr lang="cs-CZ" dirty="0" smtClean="0"/>
              <a:t>≠ </a:t>
            </a:r>
            <a:r>
              <a:rPr lang="cs-CZ" dirty="0" smtClean="0"/>
              <a:t>žádná významnost sakrální sféry </a:t>
            </a:r>
          </a:p>
          <a:p>
            <a:r>
              <a:rPr lang="cs-CZ" dirty="0" smtClean="0"/>
              <a:t>Ontologické tázání (Bailey 3.) = jak propojit odlišné ontologické sféry sakrálního a profánního (Boha s lidstvím, transcendenci s přirozeností, nesmrtelnost se smrtí, věčnost s časem…)?</a:t>
            </a:r>
          </a:p>
          <a:p>
            <a:r>
              <a:rPr lang="cs-CZ" dirty="0" smtClean="0"/>
              <a:t>Náboženský rituál a víra (přístupné pouze pro věřícího) ≠ Bailey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25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Náboženské a sekulární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Posvátné a profánní (</a:t>
            </a:r>
            <a:r>
              <a:rPr lang="cs-CZ" dirty="0" err="1" smtClean="0"/>
              <a:t>Eliade</a:t>
            </a:r>
            <a:r>
              <a:rPr lang="cs-CZ" dirty="0" smtClean="0"/>
              <a:t>, 2006)</a:t>
            </a:r>
          </a:p>
          <a:p>
            <a:r>
              <a:rPr lang="cs-CZ" dirty="0" smtClean="0"/>
              <a:t>Numinózní: </a:t>
            </a:r>
            <a:r>
              <a:rPr lang="cs-CZ" i="1" dirty="0" smtClean="0"/>
              <a:t>mysterium </a:t>
            </a:r>
            <a:r>
              <a:rPr lang="cs-CZ" i="1" dirty="0" err="1" smtClean="0"/>
              <a:t>tremendum</a:t>
            </a:r>
            <a:r>
              <a:rPr lang="cs-CZ" i="1" dirty="0" smtClean="0"/>
              <a:t> et </a:t>
            </a:r>
            <a:r>
              <a:rPr lang="cs-CZ" i="1" dirty="0" err="1" smtClean="0"/>
              <a:t>fascinans</a:t>
            </a:r>
            <a:r>
              <a:rPr lang="cs-CZ" i="1" dirty="0" smtClean="0"/>
              <a:t> </a:t>
            </a:r>
            <a:r>
              <a:rPr lang="cs-CZ" dirty="0" smtClean="0"/>
              <a:t>(Otto, 1998)</a:t>
            </a:r>
          </a:p>
          <a:p>
            <a:r>
              <a:rPr lang="cs-CZ" dirty="0"/>
              <a:t>Nejenom existenciální prožitky, ale ontologicky „absolutně jiné“</a:t>
            </a:r>
          </a:p>
          <a:p>
            <a:r>
              <a:rPr lang="cs-CZ" dirty="0" smtClean="0"/>
              <a:t>Bailey: nikoliv opozita, ale komplementarita, obě stránky vzájemně se doplňující a vyžadující</a:t>
            </a:r>
          </a:p>
          <a:p>
            <a:r>
              <a:rPr lang="cs-CZ" dirty="0" smtClean="0"/>
              <a:t>Implicitní náboženství hledá tento střed, třetí element mezi sakrálním a profánním (= sekulární) = spirituální?</a:t>
            </a:r>
          </a:p>
          <a:p>
            <a:r>
              <a:rPr lang="cs-CZ" dirty="0" smtClean="0"/>
              <a:t>= analogie </a:t>
            </a:r>
            <a:r>
              <a:rPr lang="cs-CZ" i="1" dirty="0" err="1" smtClean="0"/>
              <a:t>mundus</a:t>
            </a:r>
            <a:r>
              <a:rPr lang="cs-CZ" i="1" dirty="0" smtClean="0"/>
              <a:t> </a:t>
            </a:r>
            <a:r>
              <a:rPr lang="cs-CZ" i="1" dirty="0" err="1" smtClean="0"/>
              <a:t>imaginalis</a:t>
            </a:r>
            <a:r>
              <a:rPr lang="cs-CZ" i="1" dirty="0" smtClean="0"/>
              <a:t>? </a:t>
            </a:r>
            <a:r>
              <a:rPr lang="cs-CZ" dirty="0" smtClean="0"/>
              <a:t>Spiritualita?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52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Analogie se sociální pedagogikou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Neomezovat </a:t>
            </a:r>
            <a:r>
              <a:rPr lang="cs-CZ" dirty="0" smtClean="0"/>
              <a:t>se nedostatečným množstvím znaků explicitního náboženství</a:t>
            </a:r>
          </a:p>
          <a:p>
            <a:r>
              <a:rPr lang="cs-CZ" dirty="0" smtClean="0"/>
              <a:t>Implicitně náboženská je podstata, hodnoty, principy, které jsou </a:t>
            </a:r>
            <a:r>
              <a:rPr lang="cs-CZ" i="1" dirty="0" smtClean="0"/>
              <a:t>za </a:t>
            </a:r>
            <a:r>
              <a:rPr lang="cs-CZ" dirty="0" smtClean="0"/>
              <a:t>samotnou </a:t>
            </a:r>
            <a:r>
              <a:rPr lang="cs-CZ" dirty="0" smtClean="0"/>
              <a:t>výchovnou prací (= láska k bližnímu)</a:t>
            </a:r>
            <a:endParaRPr lang="cs-CZ" dirty="0" smtClean="0"/>
          </a:p>
          <a:p>
            <a:r>
              <a:rPr lang="cs-CZ" dirty="0" smtClean="0"/>
              <a:t>Přejít pomocí aktivní imaginace z empirického světa </a:t>
            </a:r>
            <a:r>
              <a:rPr lang="cs-CZ" dirty="0" smtClean="0"/>
              <a:t>do </a:t>
            </a:r>
            <a:r>
              <a:rPr lang="cs-CZ" dirty="0" smtClean="0"/>
              <a:t>duchovního světa </a:t>
            </a:r>
            <a:r>
              <a:rPr lang="cs-CZ" i="1" dirty="0" err="1" smtClean="0"/>
              <a:t>mundus</a:t>
            </a:r>
            <a:r>
              <a:rPr lang="cs-CZ" i="1" dirty="0" smtClean="0"/>
              <a:t> </a:t>
            </a:r>
            <a:r>
              <a:rPr lang="cs-CZ" i="1" dirty="0" err="1" smtClean="0"/>
              <a:t>imaginalis</a:t>
            </a:r>
            <a:endParaRPr lang="cs-CZ" i="1" dirty="0" smtClean="0"/>
          </a:p>
          <a:p>
            <a:r>
              <a:rPr lang="cs-CZ" dirty="0" smtClean="0"/>
              <a:t>Sociální pedagogika vytváří ucelený možný svět lásky k člověku, </a:t>
            </a:r>
            <a:r>
              <a:rPr lang="cs-CZ" dirty="0"/>
              <a:t>horizont poukazující k </a:t>
            </a:r>
            <a:r>
              <a:rPr lang="cs-CZ" dirty="0" smtClean="0"/>
              <a:t>významům prosyceným </a:t>
            </a:r>
            <a:r>
              <a:rPr lang="cs-CZ" dirty="0"/>
              <a:t>spirituálními hodnotami a </a:t>
            </a:r>
            <a:r>
              <a:rPr lang="cs-CZ" dirty="0" smtClean="0"/>
              <a:t>významy</a:t>
            </a:r>
          </a:p>
          <a:p>
            <a:r>
              <a:rPr lang="cs-CZ" dirty="0"/>
              <a:t>Nevstupuje – jako obor vskutku pedagogický, nikoliv teologický (!) – do oblasti „absolutně jiného“, tedy sakrálního, posvátného, proto nemůže být náboženstvím explicitním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76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ivo.jirasek@upol.cz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09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pedagogika – literární střípky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Řeší vztahy výchovy a sociálního prostředí, zkoumá výchovné aspekty socializačních procesů</a:t>
            </a:r>
          </a:p>
          <a:p>
            <a:pPr lvl="1"/>
            <a:r>
              <a:rPr lang="cs-CZ" dirty="0" smtClean="0"/>
              <a:t>Vliv prostředí na utváření osobnosti</a:t>
            </a:r>
          </a:p>
          <a:p>
            <a:pPr lvl="1"/>
            <a:r>
              <a:rPr lang="cs-CZ" dirty="0" smtClean="0"/>
              <a:t>Prevence a terapie sociálních deviací</a:t>
            </a:r>
          </a:p>
          <a:p>
            <a:r>
              <a:rPr lang="cs-CZ" dirty="0" smtClean="0"/>
              <a:t>Výchovná opatření sloužící k integraci ohrožených a sociálně postižených</a:t>
            </a:r>
          </a:p>
          <a:p>
            <a:r>
              <a:rPr lang="cs-CZ" dirty="0" smtClean="0"/>
              <a:t>Výchova </a:t>
            </a:r>
            <a:r>
              <a:rPr lang="cs-CZ" dirty="0"/>
              <a:t>k prosociálnímu chování</a:t>
            </a:r>
            <a:endParaRPr lang="cs-CZ" dirty="0" smtClean="0"/>
          </a:p>
          <a:p>
            <a:r>
              <a:rPr lang="cs-CZ" dirty="0" smtClean="0"/>
              <a:t>Pedagogika stavící do popředí sociální cíle na rozdíl od individuální </a:t>
            </a:r>
            <a:r>
              <a:rPr lang="cs-CZ" dirty="0" smtClean="0"/>
              <a:t>pedagogiky</a:t>
            </a:r>
            <a:endParaRPr lang="cs-CZ" dirty="0" smtClean="0"/>
          </a:p>
          <a:p>
            <a:r>
              <a:rPr lang="cs-CZ" dirty="0" smtClean="0"/>
              <a:t>Pedagogická aktivita vzniklá jako odpověď na problémy moderní společnosti</a:t>
            </a:r>
          </a:p>
          <a:p>
            <a:r>
              <a:rPr lang="cs-CZ" dirty="0" smtClean="0"/>
              <a:t>Makrosociální hlediska výchovy; teorie sociální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5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Úskalí teorie a praxe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pedagogika a sociální </a:t>
            </a:r>
            <a:r>
              <a:rPr lang="cs-CZ" dirty="0" smtClean="0"/>
              <a:t>práce</a:t>
            </a:r>
          </a:p>
          <a:p>
            <a:r>
              <a:rPr lang="cs-CZ" dirty="0"/>
              <a:t>Výchovné působení na rizikové a sociálně znevýhodněné </a:t>
            </a:r>
            <a:r>
              <a:rPr lang="cs-CZ" dirty="0" smtClean="0"/>
              <a:t>skupiny = sociální</a:t>
            </a:r>
            <a:r>
              <a:rPr lang="cs-CZ" dirty="0"/>
              <a:t>, nebo existenciální dimenze výchovy</a:t>
            </a:r>
            <a:r>
              <a:rPr lang="cs-CZ" dirty="0" smtClean="0"/>
              <a:t>? A lze tyto složky vůbec smysluplně oddělit?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60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Někteří </a:t>
            </a:r>
            <a:r>
              <a:rPr lang="cs-CZ" dirty="0"/>
              <a:t>z představitelů sociální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Don </a:t>
            </a:r>
            <a:r>
              <a:rPr lang="cs-CZ" dirty="0" err="1" smtClean="0"/>
              <a:t>Bosco</a:t>
            </a:r>
            <a:r>
              <a:rPr lang="cs-CZ" dirty="0" smtClean="0"/>
              <a:t> (1815-1888) a Salesiáni</a:t>
            </a:r>
          </a:p>
          <a:p>
            <a:r>
              <a:rPr lang="cs-CZ" dirty="0" smtClean="0"/>
              <a:t>Anton </a:t>
            </a:r>
            <a:r>
              <a:rPr lang="cs-CZ" dirty="0" err="1" smtClean="0"/>
              <a:t>Semjonovič</a:t>
            </a:r>
            <a:r>
              <a:rPr lang="cs-CZ" dirty="0" smtClean="0"/>
              <a:t> </a:t>
            </a:r>
            <a:r>
              <a:rPr lang="cs-CZ" dirty="0" err="1" smtClean="0"/>
              <a:t>Makarenko</a:t>
            </a:r>
            <a:r>
              <a:rPr lang="cs-CZ" dirty="0" smtClean="0"/>
              <a:t> (1888-1939) a opatrovnicko-vychovatelské pracovní kolonie pro </a:t>
            </a:r>
            <a:r>
              <a:rPr lang="cs-CZ" dirty="0"/>
              <a:t>b</a:t>
            </a:r>
            <a:r>
              <a:rPr lang="cs-CZ" dirty="0" smtClean="0"/>
              <a:t>ezdomou mládež</a:t>
            </a:r>
          </a:p>
          <a:p>
            <a:endParaRPr lang="cs-CZ" dirty="0"/>
          </a:p>
          <a:p>
            <a:r>
              <a:rPr lang="cs-CZ" dirty="0"/>
              <a:t>Byl Jaroslav Foglar </a:t>
            </a:r>
            <a:r>
              <a:rPr lang="cs-CZ" dirty="0" smtClean="0"/>
              <a:t>(1907-1999) sociální </a:t>
            </a:r>
            <a:r>
              <a:rPr lang="cs-CZ" dirty="0"/>
              <a:t>pedagog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Ano: výchovná role kolektivu a vrstevníků, vliv prostředí na osobnostní rozvoj, výchova k prosociálnímu chování</a:t>
            </a:r>
          </a:p>
          <a:p>
            <a:pPr lvl="1"/>
            <a:r>
              <a:rPr lang="cs-CZ" dirty="0" smtClean="0"/>
              <a:t>Ne: nikoliv prioritní zaměření na sociálně znevýhodněné či ohrožené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Pracoval výlučně s chlapci: patří téma genderové segregace do sociální pedagogiky? Pokud jsou chlapci sociálně znevýhodněnou skupinou, pak je Jaroslav Foglar sociální pedagog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7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Zóon</a:t>
            </a:r>
            <a:r>
              <a:rPr lang="cs-CZ" i="1" dirty="0" smtClean="0"/>
              <a:t> </a:t>
            </a:r>
            <a:r>
              <a:rPr lang="cs-CZ" i="1" dirty="0" err="1" smtClean="0"/>
              <a:t>politikon</a:t>
            </a:r>
            <a:r>
              <a:rPr lang="cs-CZ" i="1" dirty="0" smtClean="0"/>
              <a:t> </a:t>
            </a:r>
            <a:r>
              <a:rPr lang="cs-CZ" dirty="0" smtClean="0"/>
              <a:t>– bytost sociální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 smtClean="0"/>
              <a:t>fenomén mužství a ženství sociální problém a </a:t>
            </a:r>
            <a:r>
              <a:rPr lang="cs-CZ" dirty="0" smtClean="0"/>
              <a:t>znevýhodňuje společnost jedno z obou pohlaví?</a:t>
            </a:r>
            <a:endParaRPr lang="cs-CZ" dirty="0" smtClean="0"/>
          </a:p>
          <a:p>
            <a:pPr lvl="1"/>
            <a:r>
              <a:rPr lang="cs-CZ" dirty="0" smtClean="0"/>
              <a:t>Sociální pedagogika </a:t>
            </a:r>
            <a:r>
              <a:rPr lang="cs-CZ" dirty="0" smtClean="0"/>
              <a:t>– pokud vím – nereflektuje: </a:t>
            </a:r>
            <a:r>
              <a:rPr lang="cs-CZ" dirty="0" smtClean="0"/>
              <a:t>předpokládá se koedukovaná výchova a </a:t>
            </a:r>
            <a:r>
              <a:rPr lang="cs-CZ" dirty="0" err="1" smtClean="0"/>
              <a:t>genderově</a:t>
            </a:r>
            <a:r>
              <a:rPr lang="cs-CZ" dirty="0" smtClean="0"/>
              <a:t> rovnoprávné postavení ve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71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8637" y="1620000"/>
            <a:ext cx="7560000" cy="748080"/>
          </a:xfrm>
        </p:spPr>
        <p:txBody>
          <a:bodyPr/>
          <a:lstStyle/>
          <a:p>
            <a:r>
              <a:rPr lang="cs-CZ" dirty="0" smtClean="0"/>
              <a:t>Sociální aspekty výchovy: společenská role mužství – ženství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Pedagogika = hoch </a:t>
            </a:r>
            <a:r>
              <a:rPr lang="cs-CZ" dirty="0"/>
              <a:t>(</a:t>
            </a:r>
            <a:r>
              <a:rPr lang="cs-CZ" i="1" dirty="0" err="1"/>
              <a:t>pais</a:t>
            </a:r>
            <a:r>
              <a:rPr lang="cs-CZ" dirty="0"/>
              <a:t>) a vedu (</a:t>
            </a:r>
            <a:r>
              <a:rPr lang="cs-CZ" i="1" dirty="0" err="1"/>
              <a:t>agó</a:t>
            </a:r>
            <a:r>
              <a:rPr lang="cs-CZ" dirty="0"/>
              <a:t>); </a:t>
            </a:r>
            <a:r>
              <a:rPr lang="cs-CZ" dirty="0" smtClean="0"/>
              <a:t>průvodce </a:t>
            </a:r>
            <a:r>
              <a:rPr lang="cs-CZ" dirty="0"/>
              <a:t>pouze chlapců?</a:t>
            </a:r>
            <a:endParaRPr lang="cs-CZ" dirty="0" smtClean="0"/>
          </a:p>
          <a:p>
            <a:r>
              <a:rPr lang="cs-CZ" dirty="0" smtClean="0"/>
              <a:t>Společenské vědy – </a:t>
            </a:r>
            <a:r>
              <a:rPr lang="cs-CZ" dirty="0" err="1" smtClean="0"/>
              <a:t>genderově</a:t>
            </a:r>
            <a:r>
              <a:rPr lang="cs-CZ" dirty="0" smtClean="0"/>
              <a:t> nekorektní přehánění</a:t>
            </a:r>
          </a:p>
          <a:p>
            <a:pPr lvl="1"/>
            <a:r>
              <a:rPr lang="cs-CZ" dirty="0"/>
              <a:t>Web </a:t>
            </a:r>
            <a:r>
              <a:rPr lang="cs-CZ" dirty="0" err="1"/>
              <a:t>of</a:t>
            </a:r>
            <a:r>
              <a:rPr lang="cs-CZ" dirty="0"/>
              <a:t> Science </a:t>
            </a:r>
            <a:r>
              <a:rPr lang="cs-CZ" dirty="0" smtClean="0"/>
              <a:t>= „ženská </a:t>
            </a:r>
            <a:r>
              <a:rPr lang="cs-CZ" dirty="0"/>
              <a:t>studia“ </a:t>
            </a:r>
            <a:r>
              <a:rPr lang="cs-CZ" dirty="0" smtClean="0"/>
              <a:t>(&gt; 40 časopisů); žádná </a:t>
            </a:r>
            <a:r>
              <a:rPr lang="cs-CZ" dirty="0"/>
              <a:t>kategorie „mužská studia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„</a:t>
            </a:r>
            <a:r>
              <a:rPr lang="cs-CZ" dirty="0"/>
              <a:t>Rodová studia“ (gender </a:t>
            </a:r>
            <a:r>
              <a:rPr lang="cs-CZ" dirty="0" err="1"/>
              <a:t>studies</a:t>
            </a:r>
            <a:r>
              <a:rPr lang="cs-CZ" dirty="0"/>
              <a:t>) </a:t>
            </a:r>
            <a:r>
              <a:rPr lang="cs-CZ" dirty="0" smtClean="0"/>
              <a:t>= spíše feministická </a:t>
            </a:r>
            <a:r>
              <a:rPr lang="cs-CZ" dirty="0" smtClean="0"/>
              <a:t>studia</a:t>
            </a:r>
            <a:endParaRPr lang="cs-CZ" dirty="0" smtClean="0"/>
          </a:p>
          <a:p>
            <a:pPr lvl="1"/>
            <a:r>
              <a:rPr lang="cs-CZ" dirty="0" smtClean="0"/>
              <a:t>Více </a:t>
            </a:r>
            <a:r>
              <a:rPr lang="cs-CZ" dirty="0"/>
              <a:t>veřejného prostoru a otevřené pozornosti </a:t>
            </a:r>
            <a:r>
              <a:rPr lang="cs-CZ" dirty="0" smtClean="0"/>
              <a:t>= </a:t>
            </a:r>
            <a:r>
              <a:rPr lang="cs-CZ" dirty="0"/>
              <a:t>porozumění ženám jako „druhému pohlaví</a:t>
            </a:r>
            <a:r>
              <a:rPr lang="cs-CZ" dirty="0" smtClean="0"/>
              <a:t>“ (Beauvoirová, 1966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Současnost: narušení </a:t>
            </a:r>
            <a:r>
              <a:rPr lang="cs-CZ" dirty="0"/>
              <a:t>polarity muž – žena, problém </a:t>
            </a:r>
            <a:r>
              <a:rPr lang="cs-CZ" dirty="0" err="1"/>
              <a:t>transgender</a:t>
            </a:r>
            <a:endParaRPr lang="cs-CZ" dirty="0" smtClean="0"/>
          </a:p>
          <a:p>
            <a:pPr lvl="1"/>
            <a:r>
              <a:rPr lang="cs-CZ" dirty="0" smtClean="0"/>
              <a:t>Rovnoprávnost ≠ stejnost pohlaví: </a:t>
            </a:r>
            <a:r>
              <a:rPr lang="cs-CZ" dirty="0"/>
              <a:t>rozdíly spjaté s pohlavím jsou malé, umělé a </a:t>
            </a:r>
            <a:r>
              <a:rPr lang="cs-CZ" dirty="0" smtClean="0"/>
              <a:t>proměnlivé (</a:t>
            </a:r>
            <a:r>
              <a:rPr lang="cs-CZ" dirty="0" err="1" smtClean="0"/>
              <a:t>Eagly</a:t>
            </a:r>
            <a:r>
              <a:rPr lang="cs-CZ" dirty="0" smtClean="0"/>
              <a:t>, 1995)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enis ≠ anatomický </a:t>
            </a:r>
            <a:r>
              <a:rPr lang="cs-CZ" dirty="0"/>
              <a:t>mužský sexuální nebo reprodukční orgán, ale </a:t>
            </a:r>
            <a:r>
              <a:rPr lang="cs-CZ" dirty="0" smtClean="0"/>
              <a:t>ustanovený </a:t>
            </a:r>
            <a:r>
              <a:rPr lang="cs-CZ" dirty="0"/>
              <a:t>sociální konstrukt </a:t>
            </a:r>
            <a:r>
              <a:rPr lang="cs-CZ" dirty="0" smtClean="0"/>
              <a:t>s</a:t>
            </a:r>
            <a:r>
              <a:rPr lang="cs-CZ" dirty="0"/>
              <a:t> problematickým vlivem na společnost, </a:t>
            </a:r>
            <a:r>
              <a:rPr lang="cs-CZ" dirty="0" smtClean="0"/>
              <a:t>androcentrické </a:t>
            </a:r>
            <a:r>
              <a:rPr lang="cs-CZ" dirty="0"/>
              <a:t>omezení, </a:t>
            </a:r>
            <a:r>
              <a:rPr lang="cs-CZ" dirty="0" smtClean="0"/>
              <a:t>nesprávný </a:t>
            </a:r>
            <a:r>
              <a:rPr lang="cs-CZ" dirty="0"/>
              <a:t>zkostnatělý koncept, </a:t>
            </a:r>
            <a:r>
              <a:rPr lang="cs-CZ" dirty="0" err="1" smtClean="0"/>
              <a:t>hypermaskulinní</a:t>
            </a:r>
            <a:r>
              <a:rPr lang="cs-CZ" dirty="0" smtClean="0"/>
              <a:t> interpretace (</a:t>
            </a:r>
            <a:r>
              <a:rPr lang="cs-CZ" dirty="0" err="1" smtClean="0"/>
              <a:t>Lindsay</a:t>
            </a:r>
            <a:r>
              <a:rPr lang="cs-CZ" dirty="0" smtClean="0"/>
              <a:t> &amp; </a:t>
            </a:r>
            <a:r>
              <a:rPr lang="cs-CZ" dirty="0" err="1" smtClean="0"/>
              <a:t>Boyle</a:t>
            </a:r>
            <a:r>
              <a:rPr lang="cs-CZ" dirty="0" smtClean="0"/>
              <a:t>, 2017)</a:t>
            </a:r>
          </a:p>
          <a:p>
            <a:pPr marL="539750" lvl="2" indent="0">
              <a:buNone/>
            </a:pPr>
            <a:r>
              <a:rPr lang="cs-CZ" dirty="0" smtClean="0"/>
              <a:t>= záměrný nesmysl: mužství = z podstaty špatné, penis je základem → publikace v respektovaném časopise (</a:t>
            </a:r>
            <a:r>
              <a:rPr lang="cs-CZ" dirty="0" err="1" smtClean="0"/>
              <a:t>Boghossian</a:t>
            </a:r>
            <a:r>
              <a:rPr lang="cs-CZ" dirty="0" smtClean="0"/>
              <a:t> &amp; </a:t>
            </a:r>
            <a:r>
              <a:rPr lang="cs-CZ" dirty="0" err="1" smtClean="0"/>
              <a:t>Lindsay</a:t>
            </a:r>
            <a:r>
              <a:rPr lang="cs-CZ" dirty="0" smtClean="0"/>
              <a:t>, 2017)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4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Pohlaví a 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Biologická podmíněnost </a:t>
            </a:r>
            <a:r>
              <a:rPr lang="cs-CZ" dirty="0"/>
              <a:t>lidského </a:t>
            </a:r>
            <a:r>
              <a:rPr lang="cs-CZ" dirty="0" smtClean="0"/>
              <a:t>života x </a:t>
            </a:r>
            <a:r>
              <a:rPr lang="cs-CZ" dirty="0"/>
              <a:t>společensky </a:t>
            </a:r>
            <a:r>
              <a:rPr lang="cs-CZ" dirty="0" smtClean="0"/>
              <a:t>očekávané chování (</a:t>
            </a:r>
            <a:r>
              <a:rPr lang="cs-CZ" dirty="0" err="1" smtClean="0"/>
              <a:t>Fafejta</a:t>
            </a:r>
            <a:r>
              <a:rPr lang="cs-CZ" dirty="0" smtClean="0"/>
              <a:t>, 2016)</a:t>
            </a:r>
          </a:p>
          <a:p>
            <a:r>
              <a:rPr lang="cs-CZ" dirty="0"/>
              <a:t>P</a:t>
            </a:r>
            <a:r>
              <a:rPr lang="cs-CZ" dirty="0" smtClean="0"/>
              <a:t>řibližování </a:t>
            </a:r>
            <a:r>
              <a:rPr lang="cs-CZ" dirty="0"/>
              <a:t>od obou pólů k „unisex“ středu je nezdravé a nevýhodné jak pro muže, tak pro </a:t>
            </a:r>
            <a:r>
              <a:rPr lang="cs-CZ" dirty="0" smtClean="0"/>
              <a:t>ženy</a:t>
            </a:r>
          </a:p>
          <a:p>
            <a:r>
              <a:rPr lang="cs-CZ" dirty="0" smtClean="0"/>
              <a:t>Póly </a:t>
            </a:r>
            <a:r>
              <a:rPr lang="cs-CZ" dirty="0"/>
              <a:t>jsou vzájemně se doplňující a vytvářející celek v rovině lidského bytí, stejně jako v kosmickém </a:t>
            </a:r>
            <a:r>
              <a:rPr lang="cs-CZ" dirty="0" smtClean="0"/>
              <a:t>rozměru: </a:t>
            </a:r>
            <a:r>
              <a:rPr lang="cs-CZ" dirty="0" err="1"/>
              <a:t>Nut</a:t>
            </a:r>
            <a:r>
              <a:rPr lang="cs-CZ" dirty="0"/>
              <a:t> a </a:t>
            </a:r>
            <a:r>
              <a:rPr lang="cs-CZ" dirty="0" err="1" smtClean="0"/>
              <a:t>Geb</a:t>
            </a:r>
            <a:r>
              <a:rPr lang="cs-CZ" dirty="0" smtClean="0"/>
              <a:t>, </a:t>
            </a:r>
            <a:r>
              <a:rPr lang="cs-CZ" dirty="0" err="1"/>
              <a:t>Gaia</a:t>
            </a:r>
            <a:r>
              <a:rPr lang="cs-CZ" dirty="0"/>
              <a:t> a </a:t>
            </a:r>
            <a:r>
              <a:rPr lang="cs-CZ" dirty="0" smtClean="0"/>
              <a:t>Uranos, </a:t>
            </a:r>
            <a:r>
              <a:rPr lang="cs-CZ" dirty="0"/>
              <a:t>Šiva a </a:t>
            </a:r>
            <a:r>
              <a:rPr lang="cs-CZ" dirty="0" err="1" smtClean="0"/>
              <a:t>Šakti</a:t>
            </a:r>
            <a:r>
              <a:rPr lang="cs-CZ" dirty="0" smtClean="0"/>
              <a:t>, jin a jang atd. (</a:t>
            </a:r>
            <a:r>
              <a:rPr lang="cs-CZ" dirty="0" err="1" smtClean="0"/>
              <a:t>Eliade</a:t>
            </a:r>
            <a:r>
              <a:rPr lang="cs-CZ" dirty="0" smtClean="0"/>
              <a:t>, 1995, 1996)</a:t>
            </a:r>
          </a:p>
          <a:p>
            <a:r>
              <a:rPr lang="cs-CZ" dirty="0" smtClean="0"/>
              <a:t>Láska je touha po celku a úplnosti (Platón, 2005), k</a:t>
            </a:r>
            <a:r>
              <a:rPr lang="cs-CZ" dirty="0"/>
              <a:t> věčnému ženství jsme neseni stále </a:t>
            </a:r>
            <a:r>
              <a:rPr lang="cs-CZ" dirty="0" smtClean="0"/>
              <a:t>výš (Goethe, 2008)</a:t>
            </a:r>
          </a:p>
          <a:p>
            <a:r>
              <a:rPr lang="cs-CZ" dirty="0" smtClean="0"/>
              <a:t>Společenské vědy = nevyváženost pohledu; a co realita?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68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8485" y="1401060"/>
            <a:ext cx="7560000" cy="748080"/>
          </a:xfrm>
        </p:spPr>
        <p:txBody>
          <a:bodyPr/>
          <a:lstStyle/>
          <a:p>
            <a:r>
              <a:rPr lang="cs-CZ" dirty="0" smtClean="0"/>
              <a:t>Krize mužství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67437"/>
            <a:ext cx="7560000" cy="4687909"/>
          </a:xfrm>
        </p:spPr>
        <p:txBody>
          <a:bodyPr>
            <a:normAutofit/>
          </a:bodyPr>
          <a:lstStyle/>
          <a:p>
            <a:r>
              <a:rPr lang="cs-CZ" dirty="0" smtClean="0"/>
              <a:t>Feministický boj: </a:t>
            </a:r>
            <a:r>
              <a:rPr lang="cs-CZ" dirty="0"/>
              <a:t>gramatický rod </a:t>
            </a:r>
            <a:r>
              <a:rPr lang="cs-CZ" dirty="0" smtClean="0"/>
              <a:t>(„</a:t>
            </a:r>
            <a:r>
              <a:rPr lang="cs-CZ" dirty="0" err="1" smtClean="0"/>
              <a:t>hostka</a:t>
            </a:r>
            <a:r>
              <a:rPr lang="cs-CZ" dirty="0" smtClean="0"/>
              <a:t>“); Bůh v mužské podobě; </a:t>
            </a:r>
            <a:r>
              <a:rPr lang="cs-CZ" dirty="0" err="1" smtClean="0"/>
              <a:t>genderově</a:t>
            </a:r>
            <a:r>
              <a:rPr lang="cs-CZ" dirty="0" smtClean="0"/>
              <a:t> korektní slova v </a:t>
            </a:r>
            <a:r>
              <a:rPr lang="cs-CZ" dirty="0" smtClean="0"/>
              <a:t>písních a státních hymnách</a:t>
            </a:r>
            <a:endParaRPr lang="cs-CZ" dirty="0" smtClean="0"/>
          </a:p>
          <a:p>
            <a:r>
              <a:rPr lang="cs-CZ" dirty="0" smtClean="0"/>
              <a:t>Sociální realita</a:t>
            </a:r>
          </a:p>
          <a:p>
            <a:pPr lvl="1"/>
            <a:r>
              <a:rPr lang="cs-CZ" dirty="0" smtClean="0"/>
              <a:t>Absence otce v rodinách; Evropa – manželský pár a děti = ¼ domácností (Možný, 2008)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ívky </a:t>
            </a:r>
            <a:r>
              <a:rPr lang="cs-CZ" dirty="0"/>
              <a:t>převyšují chlapce ve školních </a:t>
            </a:r>
            <a:r>
              <a:rPr lang="cs-CZ" dirty="0" smtClean="0"/>
              <a:t>známkách ve všech předmětech (Voyer &amp; Voyer, 2014)</a:t>
            </a:r>
          </a:p>
          <a:p>
            <a:pPr lvl="1"/>
            <a:r>
              <a:rPr lang="cs-CZ" dirty="0" smtClean="0"/>
              <a:t>Chlapci více času před obrazovkami (</a:t>
            </a:r>
            <a:r>
              <a:rPr lang="cs-CZ" dirty="0" err="1" smtClean="0"/>
              <a:t>Inchley</a:t>
            </a:r>
            <a:r>
              <a:rPr lang="cs-CZ" dirty="0" smtClean="0"/>
              <a:t>, et al., 2016)</a:t>
            </a:r>
          </a:p>
          <a:p>
            <a:pPr lvl="1"/>
            <a:r>
              <a:rPr lang="cs-CZ" dirty="0" smtClean="0"/>
              <a:t>„Herní vdovy“ = </a:t>
            </a:r>
            <a:r>
              <a:rPr lang="cs-CZ" dirty="0"/>
              <a:t>84% hráčů jsou </a:t>
            </a:r>
            <a:r>
              <a:rPr lang="cs-CZ" dirty="0" smtClean="0"/>
              <a:t>muži (</a:t>
            </a:r>
            <a:r>
              <a:rPr lang="cs-CZ" dirty="0" err="1" smtClean="0"/>
              <a:t>Ahlstrom</a:t>
            </a:r>
            <a:r>
              <a:rPr lang="cs-CZ" dirty="0" smtClean="0"/>
              <a:t>, et al., 2012), ženy častěji žádají o rozvod (</a:t>
            </a:r>
            <a:r>
              <a:rPr lang="cs-CZ" dirty="0" err="1" smtClean="0"/>
              <a:t>Yip</a:t>
            </a:r>
            <a:r>
              <a:rPr lang="cs-CZ" dirty="0" smtClean="0"/>
              <a:t>, et al., 2015)</a:t>
            </a:r>
          </a:p>
          <a:p>
            <a:pPr lvl="1"/>
            <a:r>
              <a:rPr lang="cs-CZ" dirty="0" smtClean="0"/>
              <a:t>Závislost na pornografii (sledování </a:t>
            </a:r>
            <a:r>
              <a:rPr lang="cs-CZ" dirty="0"/>
              <a:t>dříve než zakusí první </a:t>
            </a:r>
            <a:r>
              <a:rPr lang="cs-CZ" dirty="0" smtClean="0"/>
              <a:t>polibek) = </a:t>
            </a:r>
            <a:r>
              <a:rPr lang="cs-CZ" dirty="0"/>
              <a:t>pojetí sexu bez citové </a:t>
            </a:r>
            <a:r>
              <a:rPr lang="cs-CZ" dirty="0" smtClean="0"/>
              <a:t>intimity (</a:t>
            </a:r>
            <a:r>
              <a:rPr lang="cs-CZ" dirty="0" err="1" smtClean="0"/>
              <a:t>Tylka</a:t>
            </a:r>
            <a:r>
              <a:rPr lang="cs-CZ" dirty="0" smtClean="0"/>
              <a:t>, 2015), </a:t>
            </a:r>
            <a:r>
              <a:rPr lang="cs-CZ" dirty="0"/>
              <a:t>n</a:t>
            </a:r>
            <a:r>
              <a:rPr lang="cs-CZ" dirty="0" smtClean="0"/>
              <a:t>eschopnost </a:t>
            </a:r>
            <a:r>
              <a:rPr lang="cs-CZ" dirty="0"/>
              <a:t>navázat živý vztah s reálnou </a:t>
            </a:r>
            <a:r>
              <a:rPr lang="cs-CZ" dirty="0" smtClean="0"/>
              <a:t>partnerkou,</a:t>
            </a:r>
            <a:r>
              <a:rPr lang="cs-CZ" dirty="0"/>
              <a:t> sexuální </a:t>
            </a:r>
            <a:r>
              <a:rPr lang="cs-CZ" dirty="0" smtClean="0"/>
              <a:t>anorexie, redukce </a:t>
            </a:r>
            <a:r>
              <a:rPr lang="cs-CZ" dirty="0"/>
              <a:t>citlivosti, </a:t>
            </a:r>
            <a:r>
              <a:rPr lang="cs-CZ" dirty="0" smtClean="0"/>
              <a:t>nárůst </a:t>
            </a:r>
            <a:r>
              <a:rPr lang="cs-CZ" dirty="0"/>
              <a:t>sexuálních </a:t>
            </a:r>
            <a:r>
              <a:rPr lang="cs-CZ" dirty="0" smtClean="0"/>
              <a:t>disfunkcí (</a:t>
            </a:r>
            <a:r>
              <a:rPr lang="cs-CZ" dirty="0" err="1" smtClean="0"/>
              <a:t>Zimbardo</a:t>
            </a:r>
            <a:r>
              <a:rPr lang="cs-CZ" dirty="0" smtClean="0"/>
              <a:t>, et al., 2016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0852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_prezentace_cz_4x3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</Template>
  <TotalTime>2188</TotalTime>
  <Words>1456</Words>
  <Application>Microsoft Office PowerPoint</Application>
  <PresentationFormat>Vlastní</PresentationFormat>
  <Paragraphs>123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UP_prezentace_cz_4x3</vt:lpstr>
      <vt:lpstr>Sociální pedagogika pohledem vnějšího pozorovatele</vt:lpstr>
      <vt:lpstr>Zaměření pohledu na dvě tematické otázky</vt:lpstr>
      <vt:lpstr>Sociální pedagogika – literární střípky </vt:lpstr>
      <vt:lpstr>Úskalí teorie a praxe</vt:lpstr>
      <vt:lpstr>Někteří z představitelů sociální pedagogiky</vt:lpstr>
      <vt:lpstr>Zóon politikon – bytost sociální</vt:lpstr>
      <vt:lpstr>Sociální aspekty výchovy: společenská role mužství – ženství </vt:lpstr>
      <vt:lpstr>Pohlaví a gender</vt:lpstr>
      <vt:lpstr>Krize mužství</vt:lpstr>
      <vt:lpstr>Co s tím?</vt:lpstr>
      <vt:lpstr>Péče o sociálně znevýhodněné skupiny = bytostná sféra křesťanství, tj. náboženství?</vt:lpstr>
      <vt:lpstr>Fikční svět a možný svět</vt:lpstr>
      <vt:lpstr>Ontologie možných světů?</vt:lpstr>
      <vt:lpstr>Imaginární a imaginální</vt:lpstr>
      <vt:lpstr>Mundus imaginalis</vt:lpstr>
      <vt:lpstr>Propojení světů </vt:lpstr>
      <vt:lpstr>Implicitní náboženství 1.</vt:lpstr>
      <vt:lpstr>Implicitní náboženství 2.</vt:lpstr>
      <vt:lpstr>3 rysy implicitního náboženství</vt:lpstr>
      <vt:lpstr>Implicitní náboženství sociální pedagogiky?</vt:lpstr>
      <vt:lpstr>Náboženské a sekulární</vt:lpstr>
      <vt:lpstr>Analogie se sociální pedagogikou</vt:lpstr>
      <vt:lpstr>Děkuji za pozornost</vt:lpstr>
    </vt:vector>
  </TitlesOfParts>
  <Company>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Rychlé šípy a hranice implicitního náboženství</dc:title>
  <dc:creator>jiraseki</dc:creator>
  <cp:lastModifiedBy>jiraseki</cp:lastModifiedBy>
  <cp:revision>46</cp:revision>
  <dcterms:created xsi:type="dcterms:W3CDTF">2017-05-09T14:17:52Z</dcterms:created>
  <dcterms:modified xsi:type="dcterms:W3CDTF">2018-04-23T13:17:47Z</dcterms:modified>
</cp:coreProperties>
</file>