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úrovně 1…"/>
          <p:cNvSpPr txBox="1"/>
          <p:nvPr>
            <p:ph type="body" idx="1"/>
          </p:nvPr>
        </p:nvSpPr>
        <p:spPr>
          <a:xfrm>
            <a:off x="1955800" y="1663700"/>
            <a:ext cx="9753600" cy="64135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Text úrovně 1</a:t>
            </a:r>
          </a:p>
          <a:p>
            <a:pPr lvl="1">
              <a:defRPr>
                <a:effectLst/>
              </a:defRPr>
            </a:pPr>
            <a:r>
              <a:t>Text úrovně 2</a:t>
            </a:r>
          </a:p>
          <a:p>
            <a:pPr lvl="2">
              <a:defRPr>
                <a:effectLst/>
              </a:defRPr>
            </a:pPr>
            <a:r>
              <a:t>Text úrovně 3</a:t>
            </a:r>
          </a:p>
          <a:p>
            <a:pPr lvl="3">
              <a:defRPr>
                <a:effectLst/>
              </a:defRPr>
            </a:pPr>
            <a:r>
              <a:t>Text úrovně 4</a:t>
            </a:r>
          </a:p>
          <a:p>
            <a:pPr lvl="4">
              <a:defRPr>
                <a:effectLst/>
              </a:defRPr>
            </a:pPr>
            <a:r>
              <a:t>Text úrovně 5</a:t>
            </a:r>
          </a:p>
        </p:txBody>
      </p:sp>
      <p:sp>
        <p:nvSpPr>
          <p:cNvPr id="9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ky – 3 na výšk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brázek"/>
          <p:cNvSpPr/>
          <p:nvPr>
            <p:ph type="pic" sz="half" idx="13"/>
          </p:nvPr>
        </p:nvSpPr>
        <p:spPr>
          <a:xfrm>
            <a:off x="1414840" y="762000"/>
            <a:ext cx="5448301" cy="8229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Obrázek"/>
          <p:cNvSpPr/>
          <p:nvPr>
            <p:ph type="pic" sz="quarter" idx="14"/>
          </p:nvPr>
        </p:nvSpPr>
        <p:spPr>
          <a:xfrm>
            <a:off x="7510840" y="762118"/>
            <a:ext cx="4762501" cy="3149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Obrázek"/>
          <p:cNvSpPr/>
          <p:nvPr>
            <p:ph type="pic" sz="quarter" idx="15"/>
          </p:nvPr>
        </p:nvSpPr>
        <p:spPr>
          <a:xfrm>
            <a:off x="7510840" y="4597518"/>
            <a:ext cx="4762501" cy="439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sef Novák"/>
          <p:cNvSpPr txBox="1"/>
          <p:nvPr>
            <p:ph type="body" sz="quarter" idx="13"/>
          </p:nvPr>
        </p:nvSpPr>
        <p:spPr>
          <a:xfrm>
            <a:off x="1625600" y="6362700"/>
            <a:ext cx="10464800" cy="533400"/>
          </a:xfrm>
          <a:prstGeom prst="rect">
            <a:avLst/>
          </a:prstGeom>
        </p:spPr>
        <p:txBody>
          <a:bodyPr>
            <a:spAutoFit/>
          </a:bodyPr>
          <a:lstStyle>
            <a:lvl1pPr defTabSz="584200">
              <a:defRPr sz="2800"/>
            </a:lvl1pPr>
          </a:lstStyle>
          <a:p>
            <a:pPr>
              <a:defRPr>
                <a:effectLst/>
              </a:defRPr>
            </a:pPr>
            <a:r>
              <a:t>–Josef Novák</a:t>
            </a:r>
          </a:p>
        </p:txBody>
      </p:sp>
      <p:sp>
        <p:nvSpPr>
          <p:cNvPr id="112" name="„Sem napište citát.“"/>
          <p:cNvSpPr txBox="1"/>
          <p:nvPr>
            <p:ph type="body" sz="quarter" idx="14"/>
          </p:nvPr>
        </p:nvSpPr>
        <p:spPr>
          <a:xfrm>
            <a:off x="1625600" y="42545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defTabSz="584200">
              <a:spcBef>
                <a:spcPts val="2400"/>
              </a:spcBef>
              <a:defRPr sz="4000"/>
            </a:lvl1pPr>
          </a:lstStyle>
          <a:p>
            <a:pPr>
              <a:defRPr>
                <a:effectLst/>
              </a:defRPr>
            </a:pPr>
            <a:r>
              <a:t>„Sem napište citát.“</a:t>
            </a:r>
          </a:p>
        </p:txBody>
      </p:sp>
      <p:sp>
        <p:nvSpPr>
          <p:cNvPr id="1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brázek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/>
          <p:nvPr>
            <p:ph type="pic" sz="quarter" idx="13"/>
          </p:nvPr>
        </p:nvSpPr>
        <p:spPr>
          <a:xfrm>
            <a:off x="4286250" y="1724010"/>
            <a:ext cx="5422900" cy="40735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ext názvu"/>
          <p:cNvSpPr txBox="1"/>
          <p:nvPr>
            <p:ph type="title"/>
          </p:nvPr>
        </p:nvSpPr>
        <p:spPr>
          <a:xfrm>
            <a:off x="1778000" y="6019800"/>
            <a:ext cx="10464800" cy="2019300"/>
          </a:xfrm>
          <a:prstGeom prst="rect">
            <a:avLst/>
          </a:prstGeom>
        </p:spPr>
        <p:txBody>
          <a:bodyPr anchor="ctr"/>
          <a:lstStyle/>
          <a:p>
            <a:pPr/>
            <a:r>
              <a:t>Text názvu</a:t>
            </a:r>
          </a:p>
        </p:txBody>
      </p:sp>
      <p:sp>
        <p:nvSpPr>
          <p:cNvPr id="22" name="Text úrovně 1…"/>
          <p:cNvSpPr txBox="1"/>
          <p:nvPr>
            <p:ph type="body" sz="quarter" idx="1"/>
          </p:nvPr>
        </p:nvSpPr>
        <p:spPr>
          <a:xfrm>
            <a:off x="1778000" y="7861300"/>
            <a:ext cx="10464800" cy="14732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/>
          <p:nvPr>
            <p:ph type="title"/>
          </p:nvPr>
        </p:nvSpPr>
        <p:spPr>
          <a:xfrm>
            <a:off x="22225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3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/>
          <p:nvPr>
            <p:ph type="pic" sz="quarter" idx="13"/>
          </p:nvPr>
        </p:nvSpPr>
        <p:spPr>
          <a:xfrm>
            <a:off x="7658100" y="2184400"/>
            <a:ext cx="4038600" cy="5410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ext názvu"/>
          <p:cNvSpPr txBox="1"/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Text úrovně 1…"/>
          <p:cNvSpPr txBox="1"/>
          <p:nvPr>
            <p:ph type="body" sz="quarter" idx="1"/>
          </p:nvPr>
        </p:nvSpPr>
        <p:spPr>
          <a:xfrm>
            <a:off x="1104900" y="5257800"/>
            <a:ext cx="6299200" cy="2844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/>
          <p:nvPr>
            <p:ph type="title"/>
          </p:nvPr>
        </p:nvSpPr>
        <p:spPr>
          <a:xfrm>
            <a:off x="2044700" y="152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4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– uvnitř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/>
          <p:nvPr>
            <p:ph type="title"/>
          </p:nvPr>
        </p:nvSpPr>
        <p:spPr>
          <a:xfrm>
            <a:off x="2044700" y="3581400"/>
            <a:ext cx="95758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5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názvu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65" name="Text úrovně 1…"/>
          <p:cNvSpPr txBox="1"/>
          <p:nvPr>
            <p:ph type="body" idx="1"/>
          </p:nvPr>
        </p:nvSpPr>
        <p:spPr>
          <a:xfrm>
            <a:off x="1968500" y="2743200"/>
            <a:ext cx="9753600" cy="5842000"/>
          </a:xfrm>
          <a:prstGeom prst="rect">
            <a:avLst/>
          </a:prstGeom>
        </p:spPr>
        <p:txBody>
          <a:bodyPr anchor="ctr"/>
          <a:lstStyle>
            <a:lvl1pPr marL="5461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1pPr>
            <a:lvl2pPr marL="10922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2pPr>
            <a:lvl3pPr marL="16383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3pPr>
            <a:lvl4pPr marL="21844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4pPr>
            <a:lvl5pPr marL="2730500" indent="-546100" algn="l">
              <a:spcBef>
                <a:spcPts val="5000"/>
              </a:spcBef>
              <a:buSzPct val="35000"/>
              <a:buBlip>
                <a:blip r:embed="rId3"/>
              </a:buBlip>
              <a:defRPr sz="4000"/>
            </a:lvl5pPr>
          </a:lstStyle>
          <a:p>
            <a:pPr>
              <a:defRPr>
                <a:effectLst/>
              </a:defRPr>
            </a:pPr>
            <a:r>
              <a:t>Text úrovně 1</a:t>
            </a:r>
          </a:p>
          <a:p>
            <a:pPr lvl="1">
              <a:defRPr>
                <a:effectLst/>
              </a:defRPr>
            </a:pPr>
            <a:r>
              <a:t>Text úrovně 2</a:t>
            </a:r>
          </a:p>
          <a:p>
            <a:pPr lvl="2">
              <a:defRPr>
                <a:effectLst/>
              </a:defRPr>
            </a:pPr>
            <a:r>
              <a:t>Text úrovně 3</a:t>
            </a:r>
          </a:p>
          <a:p>
            <a:pPr lvl="3">
              <a:defRPr>
                <a:effectLst/>
              </a:defRPr>
            </a:pPr>
            <a:r>
              <a:t>Text úrovně 4</a:t>
            </a:r>
          </a:p>
          <a:p>
            <a:pPr lvl="4">
              <a:defRPr>
                <a:effectLst/>
              </a:defRPr>
            </a:pPr>
            <a:r>
              <a:t>Text úrovně 5</a:t>
            </a:r>
          </a:p>
        </p:txBody>
      </p:sp>
      <p:sp>
        <p:nvSpPr>
          <p:cNvPr id="6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odrážky, fotk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rázek"/>
          <p:cNvSpPr/>
          <p:nvPr>
            <p:ph type="pic" sz="quarter" idx="13"/>
          </p:nvPr>
        </p:nvSpPr>
        <p:spPr>
          <a:xfrm>
            <a:off x="7440167" y="2857500"/>
            <a:ext cx="4015233" cy="5613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4" name="Text názvu"/>
          <p:cNvSpPr txBox="1"/>
          <p:nvPr>
            <p:ph type="title"/>
          </p:nvPr>
        </p:nvSpPr>
        <p:spPr>
          <a:xfrm>
            <a:off x="1968500" y="152400"/>
            <a:ext cx="9753600" cy="2590800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75" name="Text úrovně 1…"/>
          <p:cNvSpPr txBox="1"/>
          <p:nvPr>
            <p:ph type="body" sz="half" idx="1"/>
          </p:nvPr>
        </p:nvSpPr>
        <p:spPr>
          <a:xfrm>
            <a:off x="1968500" y="2743200"/>
            <a:ext cx="4876800" cy="5842000"/>
          </a:xfrm>
          <a:prstGeom prst="rect">
            <a:avLst/>
          </a:prstGeom>
        </p:spPr>
        <p:txBody>
          <a:bodyPr anchor="ctr"/>
          <a:lstStyle>
            <a:lvl1pPr marL="4064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1pPr>
            <a:lvl2pPr marL="8128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2pPr>
            <a:lvl3pPr marL="12192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3pPr>
            <a:lvl4pPr marL="16256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4pPr>
            <a:lvl5pPr marL="2032000" indent="-406400" algn="l">
              <a:spcBef>
                <a:spcPts val="4000"/>
              </a:spcBef>
              <a:buSzPct val="35000"/>
              <a:buBlip>
                <a:blip r:embed="rId3"/>
              </a:buBlip>
              <a:defRPr sz="3000"/>
            </a:lvl5pPr>
          </a:lstStyle>
          <a:p>
            <a:pPr>
              <a:defRPr>
                <a:effectLst/>
              </a:defRPr>
            </a:pPr>
            <a:r>
              <a:t>Text úrovně 1</a:t>
            </a:r>
          </a:p>
          <a:p>
            <a:pPr lvl="1">
              <a:defRPr>
                <a:effectLst/>
              </a:defRPr>
            </a:pPr>
            <a:r>
              <a:t>Text úrovně 2</a:t>
            </a:r>
          </a:p>
          <a:p>
            <a:pPr lvl="2">
              <a:defRPr>
                <a:effectLst/>
              </a:defRPr>
            </a:pPr>
            <a:r>
              <a:t>Text úrovně 3</a:t>
            </a:r>
          </a:p>
          <a:p>
            <a:pPr lvl="3">
              <a:defRPr>
                <a:effectLst/>
              </a:defRPr>
            </a:pPr>
            <a:r>
              <a:t>Text úrovně 4</a:t>
            </a:r>
          </a:p>
          <a:p>
            <a:pPr lvl="4">
              <a:defRPr>
                <a:effectLst/>
              </a:defRPr>
            </a:pPr>
            <a:r>
              <a:t>Text úrovně 5</a:t>
            </a:r>
          </a:p>
        </p:txBody>
      </p:sp>
      <p:sp>
        <p:nvSpPr>
          <p:cNvPr id="7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– fotografie na výšk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/>
          <p:nvPr>
            <p:ph type="pic" sz="quarter" idx="13"/>
          </p:nvPr>
        </p:nvSpPr>
        <p:spPr>
          <a:xfrm>
            <a:off x="7850632" y="2194509"/>
            <a:ext cx="3835401" cy="536199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Text názvu"/>
          <p:cNvSpPr txBox="1"/>
          <p:nvPr>
            <p:ph type="title"/>
          </p:nvPr>
        </p:nvSpPr>
        <p:spPr>
          <a:xfrm>
            <a:off x="1104900" y="1993900"/>
            <a:ext cx="6299200" cy="31242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/>
            <a:r>
              <a:t>Text názvu</a:t>
            </a:r>
          </a:p>
        </p:txBody>
      </p:sp>
      <p:sp>
        <p:nvSpPr>
          <p:cNvPr id="85" name="Text úrovně 1…"/>
          <p:cNvSpPr txBox="1"/>
          <p:nvPr>
            <p:ph type="body" sz="quarter" idx="1"/>
          </p:nvPr>
        </p:nvSpPr>
        <p:spPr>
          <a:xfrm>
            <a:off x="1104900" y="5257800"/>
            <a:ext cx="6299200" cy="28575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1778000" y="1765300"/>
            <a:ext cx="10464800" cy="31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ě 1…"/>
          <p:cNvSpPr txBox="1"/>
          <p:nvPr>
            <p:ph type="body" idx="1"/>
          </p:nvPr>
        </p:nvSpPr>
        <p:spPr>
          <a:xfrm>
            <a:off x="1778000" y="5029200"/>
            <a:ext cx="10464800" cy="154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2153899" y="9167470"/>
            <a:ext cx="453239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485900" algn="l"/>
        </a:tabLst>
        <a:defRPr b="0" baseline="0" cap="none" i="0" spc="0" strike="noStrike" sz="94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363929"/>
          </a:solidFill>
          <a:effectLst>
            <a:outerShdw sx="100000" sy="100000" kx="0" ky="0" algn="b" rotWithShape="0" blurRad="25400" dist="25400" dir="270000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elvetica Neue Medium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Medium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Komunitní zahrady: místo, kde se potkává péče o životní prostředí se sociální prací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288036">
              <a:tabLst>
                <a:tab pos="939800" algn="l"/>
              </a:tabLst>
              <a:defRPr sz="5922">
                <a:effectLst>
                  <a:outerShdw sx="100000" sy="100000" kx="0" ky="0" algn="b" rotWithShape="0" blurRad="16002" dist="16002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Komunitní zahrady: místo, kde se potkává péče o životní prostředí se sociální prací</a:t>
            </a:r>
          </a:p>
        </p:txBody>
      </p:sp>
      <p:sp>
        <p:nvSpPr>
          <p:cNvPr id="138" name="Magdalena Hronová…"/>
          <p:cNvSpPr txBox="1"/>
          <p:nvPr>
            <p:ph type="subTitle" sz="half" idx="1"/>
          </p:nvPr>
        </p:nvSpPr>
        <p:spPr>
          <a:xfrm>
            <a:off x="1778000" y="5029200"/>
            <a:ext cx="10464800" cy="2832805"/>
          </a:xfrm>
          <a:prstGeom prst="rect">
            <a:avLst/>
          </a:prstGeom>
        </p:spPr>
        <p:txBody>
          <a:bodyPr/>
          <a:lstStyle/>
          <a:p>
            <a:pPr defTabSz="384047">
              <a:defRPr sz="3528">
                <a:effectLst>
                  <a:outerShdw sx="100000" sy="100000" kx="0" ky="0" algn="b" rotWithShape="0" blurRad="21336" dist="21336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Magdalena Hronová</a:t>
            </a:r>
          </a:p>
          <a:p>
            <a:pPr defTabSz="384047">
              <a:defRPr sz="3528">
                <a:effectLst>
                  <a:outerShdw sx="100000" sy="100000" kx="0" ky="0" algn="b" rotWithShape="0" blurRad="21336" dist="21336" dir="2700000">
                    <a:srgbClr val="FFFFFF">
                      <a:alpha val="50000"/>
                    </a:srgbClr>
                  </a:outerShdw>
                </a:effectLst>
              </a:defRPr>
            </a:pPr>
            <a:r>
              <a:t>27.4.</a:t>
            </a:r>
          </a:p>
          <a:p>
            <a:pPr defTabSz="384047">
              <a:defRPr sz="3528">
                <a:effectLst>
                  <a:outerShdw sx="100000" sy="100000" kx="0" ky="0" algn="b" rotWithShape="0" blurRad="21336" dist="21336" dir="2700000">
                    <a:srgbClr val="FFFFFF">
                      <a:alpha val="50000"/>
                    </a:srgbClr>
                  </a:outerShdw>
                </a:effectLst>
              </a:defRPr>
            </a:pPr>
          </a:p>
          <a:p>
            <a:pPr defTabSz="384047">
              <a:defRPr i="1" sz="3528">
                <a:effectLst>
                  <a:outerShdw sx="100000" sy="100000" kx="0" ky="0" algn="b" rotWithShape="0" blurRad="21336" dist="21336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Sociální pedagogika, její zdroje a přesahy - 25 let DIALOGU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nímek obrazovky 2018-04-27 v 11.39.28.png" descr="Snímek obrazovky 2018-04-27 v 11.39.28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11640" y="546100"/>
            <a:ext cx="5854701" cy="8661400"/>
          </a:xfrm>
          <a:prstGeom prst="rect">
            <a:avLst/>
          </a:prstGeom>
        </p:spPr>
      </p:pic>
      <p:pic>
        <p:nvPicPr>
          <p:cNvPr id="141" name="IMG_4240.JPG" descr="IMG_4240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307640" y="546218"/>
            <a:ext cx="5168901" cy="3581401"/>
          </a:xfrm>
          <a:prstGeom prst="rect">
            <a:avLst/>
          </a:prstGeom>
        </p:spPr>
      </p:pic>
      <p:pic>
        <p:nvPicPr>
          <p:cNvPr id="142" name="Snímek obrazovky 2018-04-27 v 11.39.46.png" descr="Snímek obrazovky 2018-04-27 v 11.39.46.pn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07640" y="4381618"/>
            <a:ext cx="5168901" cy="482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–Josef Novák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–Josef Novák</a:t>
            </a:r>
          </a:p>
        </p:txBody>
      </p:sp>
      <p:sp>
        <p:nvSpPr>
          <p:cNvPr id="145" name="„Představíme-li si zahradu a všechny rostliny a živočichy, kteří se v ní nachází, představíme si vlastně malý ekosystém. V tomto ekosystému spolu některé části vzájemně komunikují a spolupracují, jiné se o sobě ani nedozví a další vedle sebe nemohou existovat. Tu svítí slunce a tam teče voda, která zavlažuje okolní půdu a dává vláhu květinám, které v ní žijí. V mé smyšlené zahradě rostou u vody kosatce, blatouchy a pomněnky. Ty zde mohou růst a svými barevnými květy, všemožných tvarů a velikostí, těšit lidi, kteří mají to štěstí, že mohou tento harmonický prostor navštěvovat. Jistě, pokud se nejedná například o rostlinu drakovce obecného, který nevábně voní, právě když se mu velice dobře daří. Na opačné straně zahrady blízko plotu zase voda i sluneční paprsky chybí, a tak jsou zde rostlinky malé, protože každým dnem bojují nejen o trochu vláhy, ale i o sluneční paprsky. Dny, kdy prší, jsou pro ně posvícením. V tomto rohu stojí též potřebná kůlnička na nářadí.“"/>
          <p:cNvSpPr txBox="1"/>
          <p:nvPr>
            <p:ph type="body" idx="14"/>
          </p:nvPr>
        </p:nvSpPr>
        <p:spPr>
          <a:xfrm>
            <a:off x="1625600" y="894157"/>
            <a:ext cx="10464800" cy="7431886"/>
          </a:xfrm>
          <a:prstGeom prst="rect">
            <a:avLst/>
          </a:prstGeom>
        </p:spPr>
        <p:txBody>
          <a:bodyPr/>
          <a:lstStyle/>
          <a:p>
            <a:pPr>
              <a:defRPr i="1" sz="2800">
                <a:effectLst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„</a:t>
            </a:r>
            <a:r>
              <a:t>Představíme-li si zahradu a všechny rostliny a živočichy, kteří se v ní nachází, představíme si vlastně malý ekosystém. V tomto ekosystému spolu některé části vzájemně komunikují a spolupracují, jiné se o sobě ani nedozví a další vedle sebe nemohou existovat. Tu svítí slunce a tam teče voda, která zavlažuje okolní půdu a dává vláhu květinám, které v ní žijí. V mé smyšlené zahradě rostou u vody kosatce, blatouchy a pomněnky. Ty zde mohou růst a svými barevnými květy, všemožných tvarů a velikostí, těšit lidi, kteří mají to štěstí, že mohou tento harmonický prostor navštěvovat. Jistě, pokud se nejedná například o rostlinu drakovce obecného, který nevábně voní, právě když se mu velice dobře daří. Na opačné straně zahrady blízko plotu zase voda i sluneční paprsky chybí, a tak jsou zde rostlinky malé, protože každým dnem bojují nejen o trochu vláhy, ale i o sluneční paprsky. Dny, kdy prší, jsou pro ně posvícením. V tomto rohu stojí též potřebná kůlnička na nářadí.</a:t>
            </a:r>
            <a:r>
              <a:t>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Komunitní zahrada Kuchyňka"/>
          <p:cNvSpPr txBox="1"/>
          <p:nvPr>
            <p:ph type="title"/>
          </p:nvPr>
        </p:nvSpPr>
        <p:spPr>
          <a:xfrm>
            <a:off x="8223212" y="559595"/>
            <a:ext cx="2190117" cy="1776410"/>
          </a:xfrm>
          <a:prstGeom prst="rect">
            <a:avLst/>
          </a:prstGeom>
        </p:spPr>
        <p:txBody>
          <a:bodyPr/>
          <a:lstStyle>
            <a:lvl1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Komunitní zahrada Kuchyňka</a:t>
            </a:r>
          </a:p>
        </p:txBody>
      </p:sp>
      <p:grpSp>
        <p:nvGrpSpPr>
          <p:cNvPr id="150" name="IMG_4234.JPG"/>
          <p:cNvGrpSpPr/>
          <p:nvPr/>
        </p:nvGrpSpPr>
        <p:grpSpPr>
          <a:xfrm>
            <a:off x="1434800" y="476776"/>
            <a:ext cx="6682586" cy="8800048"/>
            <a:chOff x="0" y="0"/>
            <a:chExt cx="6682585" cy="8800047"/>
          </a:xfrm>
        </p:grpSpPr>
        <p:pic>
          <p:nvPicPr>
            <p:cNvPr id="149" name="IMG_4234.JPG" descr="IMG_4234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6276186" cy="83682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IMG_4234.JPG" descr="IMG_4234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82586" cy="8800048"/>
            </a:xfrm>
            <a:prstGeom prst="rect">
              <a:avLst/>
            </a:prstGeom>
            <a:effectLst/>
          </p:spPr>
        </p:pic>
      </p:grpSp>
      <p:sp>
        <p:nvSpPr>
          <p:cNvPr id="151" name="Zelené oázy uprostřed měst…"/>
          <p:cNvSpPr txBox="1"/>
          <p:nvPr/>
        </p:nvSpPr>
        <p:spPr>
          <a:xfrm>
            <a:off x="8226642" y="2743249"/>
            <a:ext cx="4216650" cy="640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228600" indent="-228600" algn="l">
              <a:spcBef>
                <a:spcPts val="2000"/>
              </a:spcBef>
              <a:buSzPct val="46000"/>
              <a:buBlip>
                <a:blip r:embed="rId4"/>
              </a:buBlip>
              <a:tabLst>
                <a:tab pos="1485900" algn="l"/>
              </a:tabLst>
              <a:defRPr sz="3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 Zelené oázy uprostřed měst</a:t>
            </a:r>
          </a:p>
          <a:p>
            <a:pPr marL="228600" indent="-228600" algn="l">
              <a:spcBef>
                <a:spcPts val="2000"/>
              </a:spcBef>
              <a:buSzPct val="46000"/>
              <a:buBlip>
                <a:blip r:embed="rId4"/>
              </a:buBlip>
              <a:tabLst>
                <a:tab pos="1485900" algn="l"/>
              </a:tabLst>
              <a:defRPr sz="3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 Volně přístupné či uzavřené jen pro členy</a:t>
            </a:r>
          </a:p>
          <a:p>
            <a:pPr marL="228600" indent="-228600" algn="l">
              <a:spcBef>
                <a:spcPts val="2000"/>
              </a:spcBef>
              <a:buSzPct val="46000"/>
              <a:buBlip>
                <a:blip r:embed="rId4"/>
              </a:buBlip>
              <a:tabLst>
                <a:tab pos="1485900" algn="l"/>
              </a:tabLst>
              <a:defRPr sz="3600"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 Pěstování ve vyvýšených záhonech či řádcích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Místo pro setkávání…"/>
          <p:cNvSpPr txBox="1"/>
          <p:nvPr>
            <p:ph type="body" sz="half" idx="1"/>
          </p:nvPr>
        </p:nvSpPr>
        <p:spPr>
          <a:xfrm>
            <a:off x="1376695" y="2743200"/>
            <a:ext cx="4493862" cy="623388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buBlip>
                <a:blip r:embed="rId2"/>
              </a:buBlip>
              <a:defRPr sz="3600">
                <a:effectLst/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Místo pro setkávání</a:t>
            </a:r>
          </a:p>
          <a:p>
            <a:pPr>
              <a:spcBef>
                <a:spcPts val="1000"/>
              </a:spcBef>
              <a:buBlip>
                <a:blip r:embed="rId2"/>
              </a:buBlip>
              <a:defRPr sz="3600">
                <a:effectLst/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Osvětové akce a vzdělávání</a:t>
            </a:r>
          </a:p>
          <a:p>
            <a:pPr>
              <a:spcBef>
                <a:spcPts val="1000"/>
              </a:spcBef>
              <a:buBlip>
                <a:blip r:embed="rId2"/>
              </a:buBlip>
              <a:tabLst>
                <a:tab pos="1485900" algn="l"/>
              </a:tabLst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Využití pozemku “pro všechny”</a:t>
            </a:r>
          </a:p>
        </p:txBody>
      </p:sp>
      <p:grpSp>
        <p:nvGrpSpPr>
          <p:cNvPr id="156" name="IMG_4223.JPG"/>
          <p:cNvGrpSpPr/>
          <p:nvPr/>
        </p:nvGrpSpPr>
        <p:grpSpPr>
          <a:xfrm>
            <a:off x="5904316" y="570488"/>
            <a:ext cx="6542018" cy="8612624"/>
            <a:chOff x="0" y="0"/>
            <a:chExt cx="6542017" cy="8612623"/>
          </a:xfrm>
        </p:grpSpPr>
        <p:pic>
          <p:nvPicPr>
            <p:cNvPr id="155" name="IMG_4223.JPG" descr="IMG_422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15900"/>
              <a:ext cx="6135619" cy="81808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IMG_4223.JPG" descr="IMG_4223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42018" cy="8612624"/>
            </a:xfrm>
            <a:prstGeom prst="rect">
              <a:avLst/>
            </a:prstGeom>
            <a:effectLst/>
          </p:spPr>
        </p:pic>
      </p:grpSp>
      <p:sp>
        <p:nvSpPr>
          <p:cNvPr id="157" name="Komunitní zahrada Kuchyňka"/>
          <p:cNvSpPr txBox="1"/>
          <p:nvPr/>
        </p:nvSpPr>
        <p:spPr>
          <a:xfrm>
            <a:off x="3591366" y="559595"/>
            <a:ext cx="2190116" cy="1776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Komunitní zahrada Kuchyňka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4242.JPG" descr="IMG_424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796861" y="1854199"/>
            <a:ext cx="4421633" cy="6045201"/>
          </a:xfrm>
          <a:prstGeom prst="rect">
            <a:avLst/>
          </a:prstGeom>
        </p:spPr>
      </p:pic>
      <p:sp>
        <p:nvSpPr>
          <p:cNvPr id="160" name="Kouzlo komunitních zahrad"/>
          <p:cNvSpPr txBox="1"/>
          <p:nvPr>
            <p:ph type="title"/>
          </p:nvPr>
        </p:nvSpPr>
        <p:spPr>
          <a:xfrm>
            <a:off x="1968500" y="152400"/>
            <a:ext cx="9753600" cy="1586034"/>
          </a:xfrm>
          <a:prstGeom prst="rect">
            <a:avLst/>
          </a:prstGeom>
        </p:spPr>
        <p:txBody>
          <a:bodyPr/>
          <a:lstStyle>
            <a:lvl1pPr defTabSz="402336">
              <a:tabLst>
                <a:tab pos="1308100" algn="l"/>
              </a:tabLst>
              <a:defRPr sz="5984">
                <a:effectLst>
                  <a:outerShdw sx="100000" sy="100000" kx="0" ky="0" algn="b" rotWithShape="0" blurRad="22352" dist="22352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Kouzlo komunitních zahrad</a:t>
            </a:r>
          </a:p>
        </p:txBody>
      </p:sp>
      <p:sp>
        <p:nvSpPr>
          <p:cNvPr id="161" name="Odstranění anonymity = prevence kriminality…"/>
          <p:cNvSpPr txBox="1"/>
          <p:nvPr>
            <p:ph type="body" sz="half" idx="1"/>
          </p:nvPr>
        </p:nvSpPr>
        <p:spPr>
          <a:xfrm>
            <a:off x="1968500" y="1956545"/>
            <a:ext cx="4876800" cy="7235174"/>
          </a:xfrm>
          <a:prstGeom prst="rect">
            <a:avLst/>
          </a:prstGeom>
        </p:spPr>
        <p:txBody>
          <a:bodyPr/>
          <a:lstStyle/>
          <a:p>
            <a:pPr marL="540638" indent="-540638" defTabSz="452627">
              <a:spcBef>
                <a:spcPts val="900"/>
              </a:spcBef>
              <a:buBlip>
                <a:blip r:embed="rId3"/>
              </a:buBlip>
              <a:tabLst>
                <a:tab pos="1473200" algn="l"/>
              </a:tabLst>
              <a:defRPr sz="3564">
                <a:effectLst>
                  <a:outerShdw sx="100000" sy="100000" kx="0" ky="0" algn="b" rotWithShape="0" blurRad="25146" dist="25146" dir="2700000">
                    <a:srgbClr val="FFFFFF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Odstranění anonymity = prevence kriminality</a:t>
            </a:r>
          </a:p>
          <a:p>
            <a:pPr marL="540638" indent="-540638" defTabSz="452627">
              <a:spcBef>
                <a:spcPts val="900"/>
              </a:spcBef>
              <a:buBlip>
                <a:blip r:embed="rId3"/>
              </a:buBlip>
              <a:tabLst>
                <a:tab pos="1473200" algn="l"/>
              </a:tabLst>
              <a:defRPr sz="3564">
                <a:effectLst>
                  <a:outerShdw sx="100000" sy="100000" kx="0" ky="0" algn="b" rotWithShape="0" blurRad="25146" dist="25146" dir="2700000">
                    <a:srgbClr val="FFFFFF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Utvoření komunity a posílení jejich vztahů = prevence sociálního vyloučení</a:t>
            </a:r>
          </a:p>
          <a:p>
            <a:pPr marL="540638" indent="-540638" defTabSz="452627">
              <a:spcBef>
                <a:spcPts val="900"/>
              </a:spcBef>
              <a:buBlip>
                <a:blip r:embed="rId3"/>
              </a:buBlip>
              <a:tabLst>
                <a:tab pos="1473200" algn="l"/>
              </a:tabLst>
              <a:defRPr sz="3564">
                <a:effectLst>
                  <a:outerShdw sx="100000" sy="100000" kx="0" ky="0" algn="b" rotWithShape="0" blurRad="25146" dist="25146" dir="2700000">
                    <a:srgbClr val="FFFFFF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Lidé mají možnost rozhodovat o prostoru, ve kterém žijí = lokální rozměr ochrany ŽP</a:t>
            </a:r>
          </a:p>
        </p:txBody>
      </p:sp>
      <p:sp>
        <p:nvSpPr>
          <p:cNvPr id="162" name="Komunitní zahrada Kuchyňka"/>
          <p:cNvSpPr txBox="1"/>
          <p:nvPr/>
        </p:nvSpPr>
        <p:spPr>
          <a:xfrm>
            <a:off x="8341989" y="8015166"/>
            <a:ext cx="333137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Komunitní zahrada Kuchyňka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4245.JPG" descr="IMG_424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670582" y="1623611"/>
            <a:ext cx="4751509" cy="6506377"/>
          </a:xfrm>
          <a:prstGeom prst="rect">
            <a:avLst/>
          </a:prstGeom>
        </p:spPr>
      </p:pic>
      <p:sp>
        <p:nvSpPr>
          <p:cNvPr id="165" name="Kouzlo komunitních zahrad"/>
          <p:cNvSpPr txBox="1"/>
          <p:nvPr>
            <p:ph type="title"/>
          </p:nvPr>
        </p:nvSpPr>
        <p:spPr>
          <a:xfrm>
            <a:off x="1968500" y="152399"/>
            <a:ext cx="9753600" cy="1586035"/>
          </a:xfrm>
          <a:prstGeom prst="rect">
            <a:avLst/>
          </a:prstGeom>
        </p:spPr>
        <p:txBody>
          <a:bodyPr/>
          <a:lstStyle>
            <a:lvl1pPr defTabSz="402336">
              <a:tabLst>
                <a:tab pos="1308100" algn="l"/>
              </a:tabLst>
              <a:defRPr sz="5984">
                <a:effectLst>
                  <a:outerShdw sx="100000" sy="100000" kx="0" ky="0" algn="b" rotWithShape="0" blurRad="22352" dist="22352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Kouzlo komunitních zahrad</a:t>
            </a:r>
          </a:p>
        </p:txBody>
      </p:sp>
      <p:sp>
        <p:nvSpPr>
          <p:cNvPr id="166" name="Edukace dětí i dospělých = životní prostředí a jeho ochrana, koloběh života, cyklus potravin, ochrana půdy i vody"/>
          <p:cNvSpPr txBox="1"/>
          <p:nvPr>
            <p:ph type="body" sz="half" idx="1"/>
          </p:nvPr>
        </p:nvSpPr>
        <p:spPr>
          <a:xfrm>
            <a:off x="1625426" y="1706025"/>
            <a:ext cx="5219875" cy="6879175"/>
          </a:xfrm>
          <a:prstGeom prst="rect">
            <a:avLst/>
          </a:prstGeom>
        </p:spPr>
        <p:txBody>
          <a:bodyPr/>
          <a:lstStyle/>
          <a:p>
            <a:pPr marL="546100" indent="-546100">
              <a:spcBef>
                <a:spcPts val="1000"/>
              </a:spcBef>
              <a:buBlip>
                <a:blip r:embed="rId3"/>
              </a:buBlip>
              <a:tabLst>
                <a:tab pos="1485900" algn="l"/>
              </a:tabLst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Edukace dětí i dospělých</a:t>
            </a:r>
            <a:r>
              <a:t> = životní prostředí a jeho ochrana, koloběh života, cyklus potravin, ochrana půdy i vody</a:t>
            </a:r>
          </a:p>
        </p:txBody>
      </p:sp>
      <p:sp>
        <p:nvSpPr>
          <p:cNvPr id="167" name="Komunitní zahrada Kuchyňka"/>
          <p:cNvSpPr txBox="1"/>
          <p:nvPr/>
        </p:nvSpPr>
        <p:spPr>
          <a:xfrm>
            <a:off x="8380648" y="8015166"/>
            <a:ext cx="333137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Komunitní zahrada Kuchyňka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4224.JPG" descr="IMG_422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770894" y="1536267"/>
            <a:ext cx="4371251" cy="5974766"/>
          </a:xfrm>
          <a:prstGeom prst="rect">
            <a:avLst/>
          </a:prstGeom>
        </p:spPr>
      </p:pic>
      <p:sp>
        <p:nvSpPr>
          <p:cNvPr id="170" name="Kouzlo komunitních zahrad"/>
          <p:cNvSpPr txBox="1"/>
          <p:nvPr>
            <p:ph type="title"/>
          </p:nvPr>
        </p:nvSpPr>
        <p:spPr>
          <a:xfrm>
            <a:off x="1968500" y="152400"/>
            <a:ext cx="9753600" cy="1586034"/>
          </a:xfrm>
          <a:prstGeom prst="rect">
            <a:avLst/>
          </a:prstGeom>
        </p:spPr>
        <p:txBody>
          <a:bodyPr/>
          <a:lstStyle>
            <a:lvl1pPr defTabSz="402336">
              <a:tabLst>
                <a:tab pos="1308100" algn="l"/>
              </a:tabLst>
              <a:defRPr sz="5984">
                <a:effectLst>
                  <a:outerShdw sx="100000" sy="100000" kx="0" ky="0" algn="b" rotWithShape="0" blurRad="22352" dist="22352" dir="270000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Kouzlo komunitních zahrad</a:t>
            </a:r>
          </a:p>
        </p:txBody>
      </p:sp>
      <p:sp>
        <p:nvSpPr>
          <p:cNvPr id="171" name="Zdravotní přínosy = zkvalitnění  a zpestření jídelníčku…"/>
          <p:cNvSpPr txBox="1"/>
          <p:nvPr>
            <p:ph type="body" sz="half" idx="1"/>
          </p:nvPr>
        </p:nvSpPr>
        <p:spPr>
          <a:xfrm>
            <a:off x="1625426" y="1706025"/>
            <a:ext cx="5219874" cy="6879175"/>
          </a:xfrm>
          <a:prstGeom prst="rect">
            <a:avLst/>
          </a:prstGeom>
        </p:spPr>
        <p:txBody>
          <a:bodyPr/>
          <a:lstStyle/>
          <a:p>
            <a:pPr marL="546100" indent="-546100">
              <a:spcBef>
                <a:spcPts val="1000"/>
              </a:spcBef>
              <a:buBlip>
                <a:blip r:embed="rId3"/>
              </a:buBlip>
              <a:tabLst>
                <a:tab pos="1485900" algn="l"/>
              </a:tabLst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Zdravotní přínosy = zkvalitnění  a zpestření jídelníčku</a:t>
            </a:r>
          </a:p>
          <a:p>
            <a:pPr marL="546100" indent="-546100">
              <a:spcBef>
                <a:spcPts val="1000"/>
              </a:spcBef>
              <a:buBlip>
                <a:blip r:embed="rId3"/>
              </a:buBlip>
              <a:tabLst>
                <a:tab pos="1485900" algn="l"/>
              </a:tabLst>
              <a:defRPr sz="36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Znevýhodněné skupiny = prostor pro seniory, cizince, lidi s postižením či duševním onemocněním</a:t>
            </a:r>
          </a:p>
        </p:txBody>
      </p:sp>
      <p:sp>
        <p:nvSpPr>
          <p:cNvPr id="172" name="Komunitní zahrada Kuchyňka, studenti a učitelé SKE FHS UK"/>
          <p:cNvSpPr txBox="1"/>
          <p:nvPr/>
        </p:nvSpPr>
        <p:spPr>
          <a:xfrm>
            <a:off x="8462913" y="7652905"/>
            <a:ext cx="3492426" cy="1683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Komunitní zahrada Kuchyňka, studenti a učitelé SKE FHS UK</a:t>
            </a:r>
          </a:p>
          <a:p>
            <a: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Máme tu moc"/>
          <p:cNvSpPr txBox="1"/>
          <p:nvPr>
            <p:ph type="title"/>
          </p:nvPr>
        </p:nvSpPr>
        <p:spPr>
          <a:xfrm>
            <a:off x="1764753" y="6380867"/>
            <a:ext cx="4475521" cy="2590801"/>
          </a:xfrm>
          <a:prstGeom prst="rect">
            <a:avLst/>
          </a:prstGeom>
        </p:spPr>
        <p:txBody>
          <a:bodyPr/>
          <a:lstStyle/>
          <a:p>
            <a:pPr/>
            <a:r>
              <a:t>Máme tu moc</a:t>
            </a:r>
          </a:p>
        </p:txBody>
      </p:sp>
      <p:grpSp>
        <p:nvGrpSpPr>
          <p:cNvPr id="177" name="Autor Magdalena Hronová bezobalový obchod Kosí Zob 05.JPG"/>
          <p:cNvGrpSpPr/>
          <p:nvPr/>
        </p:nvGrpSpPr>
        <p:grpSpPr>
          <a:xfrm>
            <a:off x="6835242" y="659809"/>
            <a:ext cx="5741188" cy="8433982"/>
            <a:chOff x="0" y="0"/>
            <a:chExt cx="5741187" cy="8433981"/>
          </a:xfrm>
        </p:grpSpPr>
        <p:pic>
          <p:nvPicPr>
            <p:cNvPr id="176" name="Autor Magdalena Hronová bezobalový obchod Kosí Zob 05.JPG" descr="Autor Magdalena Hronová bezobalový obchod Kosí Zob 05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5334788" cy="80021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Autor Magdalena Hronová bezobalový obchod Kosí Zob 05.JPG" descr="Autor Magdalena Hronová bezobalový obchod Kosí Zob 05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41188" cy="8433982"/>
            </a:xfrm>
            <a:prstGeom prst="rect">
              <a:avLst/>
            </a:prstGeom>
            <a:effectLst/>
          </p:spPr>
        </p:pic>
      </p:grpSp>
      <p:sp>
        <p:nvSpPr>
          <p:cNvPr id="178" name="Bezobalový obchod Kosí zob, Praha Slivenec"/>
          <p:cNvSpPr txBox="1"/>
          <p:nvPr/>
        </p:nvSpPr>
        <p:spPr>
          <a:xfrm>
            <a:off x="3042125" y="606269"/>
            <a:ext cx="3492426" cy="1683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Bezobalový obchod Kosí zob, Praha Slivenec</a:t>
            </a:r>
          </a:p>
          <a:p>
            <a: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 defTabSz="182880">
              <a:tabLst>
                <a:tab pos="596900" algn="l"/>
              </a:tabLst>
              <a:defRPr i="1" sz="2720">
                <a:effectLst>
                  <a:outerShdw sx="100000" sy="100000" kx="0" ky="0" algn="b" rotWithShape="0" blurRad="10160" dist="10160" dir="2700000">
                    <a:srgbClr val="FFFFFF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inenBook">
  <a:themeElements>
    <a:clrScheme name="LinenBook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