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5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204" y="-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2" y="547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B96B-4488-4519-A266-8FAB3F55D73A}" type="datetimeFigureOut">
              <a:rPr lang="cs-CZ" smtClean="0"/>
              <a:pPr/>
              <a:t>27. 4. 2018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08B2-B6BF-493F-AD4A-7848D32B8B0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660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B96B-4488-4519-A266-8FAB3F55D73A}" type="datetimeFigureOut">
              <a:rPr lang="cs-CZ" smtClean="0"/>
              <a:pPr/>
              <a:t>27. 4. 2018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08B2-B6BF-493F-AD4A-7848D32B8B0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3337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B96B-4488-4519-A266-8FAB3F55D73A}" type="datetimeFigureOut">
              <a:rPr lang="cs-CZ" smtClean="0"/>
              <a:pPr/>
              <a:t>27. 4. 2018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08B2-B6BF-493F-AD4A-7848D32B8B0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2205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B96B-4488-4519-A266-8FAB3F55D73A}" type="datetimeFigureOut">
              <a:rPr lang="cs-CZ" smtClean="0"/>
              <a:pPr/>
              <a:t>27. 4. 2018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08B2-B6BF-493F-AD4A-7848D32B8B0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8640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B96B-4488-4519-A266-8FAB3F55D73A}" type="datetimeFigureOut">
              <a:rPr lang="cs-CZ" smtClean="0"/>
              <a:pPr/>
              <a:t>27. 4. 2018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08B2-B6BF-493F-AD4A-7848D32B8B0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9643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B96B-4488-4519-A266-8FAB3F55D73A}" type="datetimeFigureOut">
              <a:rPr lang="cs-CZ" smtClean="0"/>
              <a:pPr/>
              <a:t>27. 4. 2018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08B2-B6BF-493F-AD4A-7848D32B8B0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9294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B96B-4488-4519-A266-8FAB3F55D73A}" type="datetimeFigureOut">
              <a:rPr lang="cs-CZ" smtClean="0"/>
              <a:pPr/>
              <a:t>27. 4. 2018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08B2-B6BF-493F-AD4A-7848D32B8B0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7267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B96B-4488-4519-A266-8FAB3F55D73A}" type="datetimeFigureOut">
              <a:rPr lang="cs-CZ" smtClean="0"/>
              <a:pPr/>
              <a:t>27. 4. 2018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08B2-B6BF-493F-AD4A-7848D32B8B0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7164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B96B-4488-4519-A266-8FAB3F55D73A}" type="datetimeFigureOut">
              <a:rPr lang="cs-CZ" smtClean="0"/>
              <a:pPr/>
              <a:t>27. 4. 2018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08B2-B6BF-493F-AD4A-7848D32B8B0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0413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B96B-4488-4519-A266-8FAB3F55D73A}" type="datetimeFigureOut">
              <a:rPr lang="cs-CZ" smtClean="0"/>
              <a:pPr/>
              <a:t>27. 4. 2018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08B2-B6BF-493F-AD4A-7848D32B8B0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0012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B96B-4488-4519-A266-8FAB3F55D73A}" type="datetimeFigureOut">
              <a:rPr lang="cs-CZ" smtClean="0"/>
              <a:pPr/>
              <a:t>27. 4. 2018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08B2-B6BF-493F-AD4A-7848D32B8B0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1006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1B96B-4488-4519-A266-8FAB3F55D73A}" type="datetimeFigureOut">
              <a:rPr lang="cs-CZ" smtClean="0"/>
              <a:pPr/>
              <a:t>27. 4. 2018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808B2-B6BF-493F-AD4A-7848D32B8B0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0381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hudcova.eliska@gmail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363432"/>
            <a:ext cx="9144000" cy="29342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 </a:t>
            </a:r>
            <a:r>
              <a:rPr lang="cs-CZ" sz="4100" dirty="0" smtClean="0"/>
              <a:t>Sociální zemědělství: inovace pro sociální práci</a:t>
            </a:r>
            <a:br>
              <a:rPr lang="cs-CZ" sz="4100" dirty="0" smtClean="0"/>
            </a:br>
            <a:r>
              <a:rPr lang="cs-CZ" sz="4100" dirty="0"/>
              <a:t/>
            </a:r>
            <a:br>
              <a:rPr lang="cs-CZ" sz="4100" dirty="0"/>
            </a:br>
            <a:r>
              <a:rPr lang="cs-CZ" sz="2200" dirty="0" smtClean="0"/>
              <a:t>Katedra </a:t>
            </a:r>
            <a:r>
              <a:rPr lang="cs-CZ" sz="2200" dirty="0"/>
              <a:t>sociální práce</a:t>
            </a:r>
            <a:br>
              <a:rPr lang="cs-CZ" sz="2200" dirty="0"/>
            </a:br>
            <a:r>
              <a:rPr lang="cs-CZ" sz="2200" dirty="0"/>
              <a:t>Vedoucí práce: PhDr. Jaroslava Šťastná, Ph.D.</a:t>
            </a:r>
            <a:br>
              <a:rPr lang="cs-CZ" sz="2200" dirty="0"/>
            </a:br>
            <a:r>
              <a:rPr lang="cs-CZ" sz="2200" dirty="0" smtClean="0"/>
              <a:t>Studijní </a:t>
            </a:r>
            <a:r>
              <a:rPr lang="cs-CZ" sz="2200" dirty="0"/>
              <a:t>program: B7508 Sociální práce</a:t>
            </a:r>
            <a:br>
              <a:rPr lang="cs-CZ" sz="2200" dirty="0"/>
            </a:br>
            <a:r>
              <a:rPr lang="cs-CZ" sz="2200" dirty="0"/>
              <a:t>Studijní obor: Pastorační a sociální </a:t>
            </a:r>
            <a:r>
              <a:rPr lang="cs-CZ" sz="2200" dirty="0" smtClean="0"/>
              <a:t>práce</a:t>
            </a:r>
            <a:r>
              <a:rPr lang="cs-CZ" dirty="0"/>
              <a:t/>
            </a:r>
            <a:br>
              <a:rPr lang="cs-CZ" dirty="0"/>
            </a:br>
            <a:r>
              <a:rPr lang="cs-CZ" sz="2000" dirty="0" smtClean="0"/>
              <a:t>2015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499813"/>
            <a:ext cx="9144000" cy="16557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dirty="0" smtClean="0"/>
              <a:t>25 let dialogu</a:t>
            </a:r>
          </a:p>
          <a:p>
            <a:r>
              <a:rPr lang="cs-CZ" dirty="0" smtClean="0"/>
              <a:t>Sociální pedagogika, její zdroje a přesahy</a:t>
            </a:r>
          </a:p>
          <a:p>
            <a:r>
              <a:rPr lang="cs-CZ" sz="1800" dirty="0" smtClean="0"/>
              <a:t>27. dubna 2018</a:t>
            </a:r>
          </a:p>
          <a:p>
            <a:r>
              <a:rPr lang="cs-CZ" sz="1800" dirty="0" smtClean="0"/>
              <a:t>Eliška Hudcová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413945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Sociální zemědělství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Import ze Západu</a:t>
            </a:r>
          </a:p>
          <a:p>
            <a:r>
              <a:rPr lang="cs-CZ" dirty="0" smtClean="0"/>
              <a:t>Nové jméno pro starou a dobrou zkušenost</a:t>
            </a:r>
          </a:p>
          <a:p>
            <a:r>
              <a:rPr lang="cs-CZ" dirty="0" smtClean="0"/>
              <a:t>Hledání kontextů a souvislostí</a:t>
            </a:r>
          </a:p>
          <a:p>
            <a:r>
              <a:rPr lang="cs-CZ" dirty="0" smtClean="0"/>
              <a:t>Terminologie, mapování, síťování, podpora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9672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Cíle bakalářské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dirty="0" smtClean="0"/>
              <a:t>Seznámit s konceptem sociálního zemědělství (SZ)</a:t>
            </a:r>
          </a:p>
          <a:p>
            <a:r>
              <a:rPr lang="cs-CZ" dirty="0" smtClean="0"/>
              <a:t>Rozpoznat přínosy SZ</a:t>
            </a:r>
          </a:p>
          <a:p>
            <a:r>
              <a:rPr lang="cs-CZ" dirty="0" smtClean="0"/>
              <a:t>Identifikovat cílové skupiny SZ</a:t>
            </a:r>
          </a:p>
          <a:p>
            <a:r>
              <a:rPr lang="cs-CZ" dirty="0" smtClean="0"/>
              <a:t>Popsat historii SZ v EU a v ČR</a:t>
            </a:r>
          </a:p>
          <a:p>
            <a:r>
              <a:rPr lang="cs-CZ" dirty="0" smtClean="0"/>
              <a:t>Uvést souvislosti SZ a sociální práce</a:t>
            </a:r>
          </a:p>
          <a:p>
            <a:r>
              <a:rPr lang="cs-CZ" dirty="0" smtClean="0"/>
              <a:t>Představit </a:t>
            </a:r>
            <a:r>
              <a:rPr lang="cs-CZ" dirty="0" err="1" smtClean="0"/>
              <a:t>Biostatek</a:t>
            </a:r>
            <a:r>
              <a:rPr lang="cs-CZ" dirty="0" smtClean="0"/>
              <a:t> a Farmu Ledce</a:t>
            </a:r>
          </a:p>
          <a:p>
            <a:r>
              <a:rPr lang="cs-CZ" dirty="0" smtClean="0"/>
              <a:t>Probudit další zájem o SZ</a:t>
            </a:r>
          </a:p>
        </p:txBody>
      </p:sp>
    </p:spTree>
    <p:extLst>
      <p:ext uri="{BB962C8B-B14F-4D97-AF65-F5344CB8AC3E}">
        <p14:creationId xmlns:p14="http://schemas.microsoft.com/office/powerpoint/2010/main" xmlns="" val="289576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Kontexty a obory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Multifunkční zemědělství (</a:t>
            </a:r>
            <a:r>
              <a:rPr lang="cs-CZ" dirty="0"/>
              <a:t>Wilson, 2007; </a:t>
            </a:r>
            <a:r>
              <a:rPr lang="cs-CZ" dirty="0" err="1"/>
              <a:t>Randall</a:t>
            </a:r>
            <a:r>
              <a:rPr lang="cs-CZ" dirty="0"/>
              <a:t>, 2002; </a:t>
            </a:r>
            <a:r>
              <a:rPr lang="cs-CZ" dirty="0" err="1"/>
              <a:t>Ploeg</a:t>
            </a:r>
            <a:r>
              <a:rPr lang="cs-CZ" dirty="0"/>
              <a:t>, </a:t>
            </a:r>
            <a:r>
              <a:rPr lang="cs-CZ" dirty="0" err="1"/>
              <a:t>Roep</a:t>
            </a:r>
            <a:r>
              <a:rPr lang="cs-CZ" dirty="0"/>
              <a:t>, 2003</a:t>
            </a:r>
            <a:r>
              <a:rPr lang="cs-CZ" dirty="0" smtClean="0"/>
              <a:t>)</a:t>
            </a:r>
          </a:p>
          <a:p>
            <a:r>
              <a:rPr lang="cs-CZ" dirty="0" smtClean="0"/>
              <a:t>Sociální a solidární ekonomika (</a:t>
            </a:r>
            <a:r>
              <a:rPr lang="cs-CZ" dirty="0" err="1" smtClean="0"/>
              <a:t>Borzaga</a:t>
            </a:r>
            <a:r>
              <a:rPr lang="cs-CZ" dirty="0"/>
              <a:t>, </a:t>
            </a:r>
            <a:r>
              <a:rPr lang="cs-CZ" dirty="0" err="1"/>
              <a:t>Defourny</a:t>
            </a:r>
            <a:r>
              <a:rPr lang="cs-CZ" dirty="0"/>
              <a:t>, </a:t>
            </a:r>
            <a:r>
              <a:rPr lang="cs-CZ" dirty="0" smtClean="0"/>
              <a:t>2001; </a:t>
            </a:r>
            <a:r>
              <a:rPr lang="cs-CZ" dirty="0" err="1" smtClean="0"/>
              <a:t>Defourny</a:t>
            </a:r>
            <a:r>
              <a:rPr lang="cs-CZ" dirty="0"/>
              <a:t>, </a:t>
            </a:r>
            <a:r>
              <a:rPr lang="cs-CZ" dirty="0" err="1"/>
              <a:t>Hulgård</a:t>
            </a:r>
            <a:r>
              <a:rPr lang="cs-CZ" dirty="0"/>
              <a:t>, </a:t>
            </a:r>
            <a:r>
              <a:rPr lang="cs-CZ" dirty="0" err="1"/>
              <a:t>Pestoff</a:t>
            </a:r>
            <a:r>
              <a:rPr lang="cs-CZ" dirty="0"/>
              <a:t>, </a:t>
            </a:r>
            <a:r>
              <a:rPr lang="cs-CZ" dirty="0" smtClean="0"/>
              <a:t>2014; </a:t>
            </a:r>
            <a:r>
              <a:rPr lang="cs-CZ" dirty="0" err="1" smtClean="0"/>
              <a:t>Gordon</a:t>
            </a:r>
            <a:r>
              <a:rPr lang="cs-CZ" dirty="0"/>
              <a:t>, </a:t>
            </a:r>
            <a:r>
              <a:rPr lang="cs-CZ" dirty="0" smtClean="0"/>
              <a:t>2015; Fraňková</a:t>
            </a:r>
            <a:r>
              <a:rPr lang="cs-CZ" dirty="0"/>
              <a:t>, </a:t>
            </a:r>
            <a:r>
              <a:rPr lang="cs-CZ" dirty="0" smtClean="0"/>
              <a:t>2015)</a:t>
            </a:r>
          </a:p>
          <a:p>
            <a:r>
              <a:rPr lang="cs-CZ" dirty="0" smtClean="0"/>
              <a:t>Sociální integrace a sociální práce (</a:t>
            </a:r>
            <a:r>
              <a:rPr lang="cs-CZ" dirty="0" err="1"/>
              <a:t>Trbola</a:t>
            </a:r>
            <a:r>
              <a:rPr lang="cs-CZ" dirty="0"/>
              <a:t>, </a:t>
            </a:r>
            <a:r>
              <a:rPr lang="cs-CZ" dirty="0" err="1"/>
              <a:t>Sirovátka</a:t>
            </a:r>
            <a:r>
              <a:rPr lang="cs-CZ" dirty="0"/>
              <a:t>, Šimíková, </a:t>
            </a:r>
            <a:r>
              <a:rPr lang="cs-CZ" dirty="0" smtClean="0"/>
              <a:t>2016; Tomeš, 2011; </a:t>
            </a:r>
            <a:r>
              <a:rPr lang="cs-CZ" dirty="0" err="1" smtClean="0"/>
              <a:t>Sirovátka</a:t>
            </a:r>
            <a:r>
              <a:rPr lang="cs-CZ" dirty="0" smtClean="0"/>
              <a:t>, Mareš, 2006)</a:t>
            </a:r>
          </a:p>
          <a:p>
            <a:r>
              <a:rPr lang="cs-CZ" dirty="0" smtClean="0"/>
              <a:t>Green Care (</a:t>
            </a:r>
            <a:r>
              <a:rPr lang="cs-CZ" dirty="0" err="1"/>
              <a:t>Sempik</a:t>
            </a:r>
            <a:r>
              <a:rPr lang="cs-CZ" dirty="0"/>
              <a:t>, </a:t>
            </a:r>
            <a:r>
              <a:rPr lang="cs-CZ" dirty="0" err="1" smtClean="0"/>
              <a:t>Hine</a:t>
            </a:r>
            <a:r>
              <a:rPr lang="cs-CZ" dirty="0"/>
              <a:t>, </a:t>
            </a:r>
            <a:r>
              <a:rPr lang="cs-CZ" dirty="0" err="1" smtClean="0"/>
              <a:t>Wilcox</a:t>
            </a:r>
            <a:r>
              <a:rPr lang="cs-CZ" dirty="0" smtClean="0"/>
              <a:t>, 2010)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8522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Sociální zemědělství - 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400" dirty="0" smtClean="0"/>
              <a:t>„Obecná </a:t>
            </a:r>
            <a:r>
              <a:rPr lang="cs-CZ" sz="2400" dirty="0"/>
              <a:t>definice sociálního zemědělství v Evropě dosud nebyla </a:t>
            </a:r>
            <a:r>
              <a:rPr lang="cs-CZ" sz="2400" dirty="0" smtClean="0"/>
              <a:t>stanovena. </a:t>
            </a:r>
            <a:r>
              <a:rPr lang="cs-CZ" sz="2400" dirty="0"/>
              <a:t>Současně existují různé způsoby, jak tento fenomén pojmenovat (</a:t>
            </a:r>
            <a:r>
              <a:rPr lang="cs-CZ" sz="2400" dirty="0" smtClean="0"/>
              <a:t>zemědělstvím </a:t>
            </a:r>
            <a:r>
              <a:rPr lang="cs-CZ" sz="2400" dirty="0"/>
              <a:t>pro zdraví – </a:t>
            </a:r>
            <a:r>
              <a:rPr lang="cs-CZ" sz="2400" i="1" dirty="0" err="1"/>
              <a:t>Farming</a:t>
            </a:r>
            <a:r>
              <a:rPr lang="cs-CZ" sz="2400" i="1" dirty="0"/>
              <a:t> </a:t>
            </a:r>
            <a:r>
              <a:rPr lang="cs-CZ" sz="2400" i="1" dirty="0" err="1"/>
              <a:t>for</a:t>
            </a:r>
            <a:r>
              <a:rPr lang="cs-CZ" sz="2400" i="1" dirty="0"/>
              <a:t> </a:t>
            </a:r>
            <a:r>
              <a:rPr lang="cs-CZ" sz="2400" i="1" dirty="0" err="1"/>
              <a:t>Health</a:t>
            </a:r>
            <a:r>
              <a:rPr lang="cs-CZ" sz="2400" dirty="0"/>
              <a:t>, zelená péče – </a:t>
            </a:r>
            <a:r>
              <a:rPr lang="cs-CZ" sz="2400" i="1" dirty="0"/>
              <a:t>Green Care</a:t>
            </a:r>
            <a:r>
              <a:rPr lang="cs-CZ" sz="2400" dirty="0"/>
              <a:t>, sociální zemědělství – </a:t>
            </a:r>
            <a:r>
              <a:rPr lang="cs-CZ" sz="2400" dirty="0" err="1"/>
              <a:t>S</a:t>
            </a:r>
            <a:r>
              <a:rPr lang="cs-CZ" sz="2400" i="1" dirty="0" err="1"/>
              <a:t>ocial</a:t>
            </a:r>
            <a:r>
              <a:rPr lang="cs-CZ" sz="2400" i="1" dirty="0"/>
              <a:t> </a:t>
            </a:r>
            <a:r>
              <a:rPr lang="cs-CZ" sz="2400" i="1" dirty="0" err="1"/>
              <a:t>Farming</a:t>
            </a:r>
            <a:r>
              <a:rPr lang="cs-CZ" sz="2400" dirty="0"/>
              <a:t>) a ukázat, jak je zemědělství využíváno pro sociální účely“ (Di </a:t>
            </a:r>
            <a:r>
              <a:rPr lang="cs-CZ" sz="2400" dirty="0" err="1"/>
              <a:t>Iacovo</a:t>
            </a:r>
            <a:r>
              <a:rPr lang="cs-CZ" sz="2400" dirty="0"/>
              <a:t>, </a:t>
            </a:r>
            <a:r>
              <a:rPr lang="cs-CZ" sz="2400" dirty="0" err="1"/>
              <a:t>O´Connor</a:t>
            </a:r>
            <a:r>
              <a:rPr lang="cs-CZ" sz="2400" dirty="0"/>
              <a:t>, 2009: 21).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„Sociální </a:t>
            </a:r>
            <a:r>
              <a:rPr lang="cs-CZ" sz="2400" dirty="0"/>
              <a:t>zemědělství je velmi variabilní a rozmanité (…), protože </a:t>
            </a:r>
            <a:r>
              <a:rPr lang="cs-CZ" sz="2400" dirty="0" smtClean="0"/>
              <a:t>se praxe neustále vyvíjí </a:t>
            </a:r>
            <a:r>
              <a:rPr lang="cs-CZ" sz="2400" dirty="0"/>
              <a:t>a nové zkušenosti </a:t>
            </a:r>
            <a:r>
              <a:rPr lang="cs-CZ" sz="2400" dirty="0" smtClean="0"/>
              <a:t>průběžně </a:t>
            </a:r>
            <a:r>
              <a:rPr lang="cs-CZ" sz="2400" dirty="0"/>
              <a:t>doplňují ty, které již byly konsolidovány“ (</a:t>
            </a:r>
            <a:r>
              <a:rPr lang="cs-CZ" sz="2400" dirty="0" err="1"/>
              <a:t>Methodological</a:t>
            </a:r>
            <a:r>
              <a:rPr lang="cs-CZ" sz="2400" dirty="0"/>
              <a:t> and </a:t>
            </a:r>
            <a:r>
              <a:rPr lang="cs-CZ" sz="2400" dirty="0" err="1" smtClean="0"/>
              <a:t>Technical</a:t>
            </a:r>
            <a:r>
              <a:rPr lang="cs-CZ" sz="2400" dirty="0" smtClean="0"/>
              <a:t> Framework PROFARM, </a:t>
            </a:r>
            <a:r>
              <a:rPr lang="cs-CZ" sz="2400" dirty="0"/>
              <a:t>2016: 2). </a:t>
            </a:r>
          </a:p>
        </p:txBody>
      </p:sp>
    </p:spTree>
    <p:extLst>
      <p:ext uri="{BB962C8B-B14F-4D97-AF65-F5344CB8AC3E}">
        <p14:creationId xmlns:p14="http://schemas.microsoft.com/office/powerpoint/2010/main" xmlns="" val="88678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Sociální zemědělství – deskripce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400" dirty="0" smtClean="0"/>
              <a:t>„</a:t>
            </a:r>
            <a:r>
              <a:rPr lang="cs-CZ" sz="2400" dirty="0"/>
              <a:t>U</a:t>
            </a:r>
            <a:r>
              <a:rPr lang="cs-CZ" sz="2400" dirty="0" smtClean="0"/>
              <a:t>žití </a:t>
            </a:r>
            <a:r>
              <a:rPr lang="cs-CZ" sz="2400" dirty="0"/>
              <a:t>komerčních farem a zemědělské krajiny jako základ pro podporu mentálního a fyzického zdraví, prostřednictvím běžných zemědělských aktivit.“ (</a:t>
            </a:r>
            <a:r>
              <a:rPr lang="cs-CZ" sz="2400" dirty="0" err="1"/>
              <a:t>Sempik</a:t>
            </a:r>
            <a:r>
              <a:rPr lang="cs-CZ" sz="2400" dirty="0"/>
              <a:t>, </a:t>
            </a:r>
            <a:r>
              <a:rPr lang="cs-CZ" sz="2400" dirty="0" err="1"/>
              <a:t>Hine</a:t>
            </a:r>
            <a:r>
              <a:rPr lang="cs-CZ" sz="2400" dirty="0"/>
              <a:t>, </a:t>
            </a:r>
            <a:r>
              <a:rPr lang="cs-CZ" sz="2400" dirty="0" err="1"/>
              <a:t>Wilcox</a:t>
            </a:r>
            <a:r>
              <a:rPr lang="cs-CZ" sz="2400" dirty="0"/>
              <a:t>, 2010: 37</a:t>
            </a:r>
            <a:r>
              <a:rPr lang="cs-CZ" sz="2400" dirty="0" smtClean="0"/>
              <a:t>).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„Inovativní </a:t>
            </a:r>
            <a:r>
              <a:rPr lang="cs-CZ" sz="2400" dirty="0"/>
              <a:t>přístup sdružující dva koncepty: multifunkční zemědělství a sociální služby / zdravotní péči na místní úrovni. Na straně jedné úzce souvisí s multifunkční povahou zemědělství a plně zapadá do konceptu rozvoje venkova, jelikož umožňuje zemědělcům diverzifikaci jejich příjmů. Na straně druhé je prospěšné pro společnost, jelikož poskytuje sociální služby a zlepšuje stávající služby ve prospěch obyvatel venkovských oblastí prostřednictvím využívání zemědělských a venkovských zdrojů v širokém slova smyslu.“ (Stanovisko EHSV NAT/539, 2012: 3)</a:t>
            </a:r>
            <a:endParaRPr lang="cs-CZ" sz="18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142612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Sociální zemědělství a JABOK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Zahradní terapie (Marie Vorlová)</a:t>
            </a:r>
          </a:p>
          <a:p>
            <a:r>
              <a:rPr lang="cs-CZ" dirty="0" smtClean="0"/>
              <a:t>Úvod do sociálního zemědělství</a:t>
            </a:r>
          </a:p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Farming</a:t>
            </a:r>
            <a:r>
              <a:rPr lang="cs-CZ" dirty="0" smtClean="0"/>
              <a:t> in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 (</a:t>
            </a:r>
            <a:r>
              <a:rPr lang="cs-CZ" dirty="0" err="1" smtClean="0"/>
              <a:t>SoFarEDU</a:t>
            </a:r>
            <a:r>
              <a:rPr lang="cs-CZ" dirty="0" smtClean="0"/>
              <a:t>), Erasmus +, </a:t>
            </a:r>
            <a:r>
              <a:rPr lang="en-GB" dirty="0"/>
              <a:t>2017-1-DE01-KA203-003583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587" y="3921413"/>
            <a:ext cx="2640815" cy="22555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3402" y="5118001"/>
            <a:ext cx="923030" cy="8868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289" y="4370416"/>
            <a:ext cx="3380232" cy="6126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5439" y="5324112"/>
            <a:ext cx="1986649" cy="61870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4597" y="3898134"/>
            <a:ext cx="1144926" cy="9445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1656" y="3898134"/>
            <a:ext cx="1399354" cy="94456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7265" y="5118001"/>
            <a:ext cx="3418243" cy="83468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289" y="3386486"/>
            <a:ext cx="2530331" cy="8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71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722829"/>
            <a:ext cx="10515600" cy="136682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Díky za pozornost!</a:t>
            </a:r>
          </a:p>
          <a:p>
            <a:pPr algn="ctr"/>
            <a:r>
              <a:rPr lang="cs-CZ" dirty="0" smtClean="0"/>
              <a:t>Eliška Hudcová, </a:t>
            </a:r>
            <a:r>
              <a:rPr lang="cs-CZ" dirty="0" smtClean="0">
                <a:hlinkClick r:id="rId2"/>
              </a:rPr>
              <a:t>hudcova.eliska@gmail.com</a:t>
            </a:r>
            <a:r>
              <a:rPr lang="cs-CZ" dirty="0" smtClean="0"/>
              <a:t>, 739 244 606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789420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256</Words>
  <Application>Microsoft Office PowerPoint</Application>
  <PresentationFormat>Vlastní</PresentationFormat>
  <Paragraphs>37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Office</vt:lpstr>
      <vt:lpstr>        Sociální zemědělství: inovace pro sociální práci  Katedra sociální práce Vedoucí práce: PhDr. Jaroslava Šťastná, Ph.D. Studijní program: B7508 Sociální práce Studijní obor: Pastorační a sociální práce 2015</vt:lpstr>
      <vt:lpstr>Sociální zemědělství ?</vt:lpstr>
      <vt:lpstr>Cíle bakalářské práce</vt:lpstr>
      <vt:lpstr>Kontexty a obory</vt:lpstr>
      <vt:lpstr>Sociální zemědělství - definice</vt:lpstr>
      <vt:lpstr>Sociální zemědělství – deskripce</vt:lpstr>
      <vt:lpstr>Sociální zemědělství a JABOK</vt:lpstr>
      <vt:lpstr>Snímek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zemědělství: inovace pro sociální práci</dc:title>
  <dc:creator>Eliška Hudcová</dc:creator>
  <cp:lastModifiedBy>Parizek</cp:lastModifiedBy>
  <cp:revision>20</cp:revision>
  <dcterms:created xsi:type="dcterms:W3CDTF">2018-04-26T07:24:12Z</dcterms:created>
  <dcterms:modified xsi:type="dcterms:W3CDTF">2018-04-27T08:45:44Z</dcterms:modified>
</cp:coreProperties>
</file>