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Roboto Condensed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dpMYEKz3q66PLZq9LpBYciTA7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1980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2"/>
          <p:cNvSpPr/>
          <p:nvPr/>
        </p:nvSpPr>
        <p:spPr>
          <a:xfrm>
            <a:off x="8629126" y="0"/>
            <a:ext cx="3562873" cy="68580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2872" y="734482"/>
            <a:ext cx="5066254" cy="538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0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2">
  <p:cSld name="Úvodní snímek 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-775757"/>
            <a:ext cx="4314825" cy="30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8596" y="1565599"/>
            <a:ext cx="7701448" cy="8192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0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body" idx="1"/>
          </p:nvPr>
        </p:nvSpPr>
        <p:spPr>
          <a:xfrm rot="5400000">
            <a:off x="3897313" y="-1233487"/>
            <a:ext cx="439737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970617" y="-1914009"/>
            <a:ext cx="5283536" cy="56201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9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" name="Google Shape;9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72549" y="5329238"/>
            <a:ext cx="2508317" cy="17746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 advClick="0" advTm="10000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10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title"/>
          </p:nvPr>
        </p:nvSpPr>
        <p:spPr>
          <a:xfrm>
            <a:off x="2978105" y="1453811"/>
            <a:ext cx="6513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909"/>
              <a:buNone/>
            </a:pPr>
            <a:r>
              <a:rPr lang="cs-CZ" b="1">
                <a:latin typeface="Arial"/>
                <a:ea typeface="Arial"/>
                <a:cs typeface="Arial"/>
                <a:sym typeface="Arial"/>
              </a:rPr>
              <a:t>Mgr. Lenka Gulová, Ph.D.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0"/>
          <p:cNvSpPr txBox="1"/>
          <p:nvPr/>
        </p:nvSpPr>
        <p:spPr>
          <a:xfrm>
            <a:off x="2978105" y="3275545"/>
            <a:ext cx="56958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Aktuálně působí na Katedře sociální pedagogiky Pedagogické fakulty Masarykovy univerzity. Dlouhodobě se zabývá aktivizací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vzděláváním skupin se sociálním znevýhodněním. Je řešitelkou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spoluřešitelkou rozvojových a výzkumných projektů podporujících proměnu společnosti v českém i mezinárodním kontextu.</a:t>
            </a:r>
            <a:endParaRPr/>
          </a:p>
        </p:txBody>
      </p:sp>
      <p:pic>
        <p:nvPicPr>
          <p:cNvPr id="130" name="Google Shape;130;p30"/>
          <p:cNvPicPr preferRelativeResize="0"/>
          <p:nvPr/>
        </p:nvPicPr>
        <p:blipFill rotWithShape="1">
          <a:blip r:embed="rId3">
            <a:alphaModFix/>
          </a:blip>
          <a:srcRect l="15449" t="14415" r="16163" b="14263"/>
          <a:stretch/>
        </p:blipFill>
        <p:spPr>
          <a:xfrm>
            <a:off x="-1" y="1594814"/>
            <a:ext cx="2897423" cy="298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0"/>
          <p:cNvSpPr txBox="1"/>
          <p:nvPr/>
        </p:nvSpPr>
        <p:spPr>
          <a:xfrm>
            <a:off x="2978105" y="5679831"/>
            <a:ext cx="86604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Sociálně pedagogické aspekty ve vzdělávání: společenská relace, diverzita a norma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2974603" y="1605325"/>
            <a:ext cx="6812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b="1">
                <a:latin typeface="Arial"/>
                <a:ea typeface="Arial"/>
                <a:cs typeface="Arial"/>
                <a:sym typeface="Arial"/>
              </a:rPr>
              <a:t>Mgr. Daniela Brůhová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1"/>
          <p:cNvSpPr txBox="1"/>
          <p:nvPr/>
        </p:nvSpPr>
        <p:spPr>
          <a:xfrm>
            <a:off x="2974590" y="2720911"/>
            <a:ext cx="744429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Novinářka a publicistka, v současnosti studentka doktorského studijního programu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 ETF UK. Zabývá se obrazem spirituality pomáhajících profesí v médiích. Autorka několika knih, moderátorka a dramaturgyně v Českém rozhlase, České televizi a TV Noe,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za svou práci získala mnohá ocenění. Je předsedkyní představenstva Remedium Praha, které se věnuje psychosociální pomoci, spolupracuje s Nadací Divoké husy a nově spolupracuje s prof. Ivanou Noble na zakládání Centra péče o duši UK. Spolupracuje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 propagaci poznatků současné teologie do širší veřejnosti a spojuje tak svou profesi novinářky a publicistky s poznatky současné teologie. </a:t>
            </a:r>
            <a:endParaRPr/>
          </a:p>
        </p:txBody>
      </p:sp>
      <p:pic>
        <p:nvPicPr>
          <p:cNvPr id="138" name="Google Shape;138;p31"/>
          <p:cNvPicPr preferRelativeResize="0"/>
          <p:nvPr/>
        </p:nvPicPr>
        <p:blipFill rotWithShape="1">
          <a:blip r:embed="rId3">
            <a:alphaModFix/>
          </a:blip>
          <a:srcRect t="2205" b="19343"/>
          <a:stretch/>
        </p:blipFill>
        <p:spPr>
          <a:xfrm>
            <a:off x="0" y="1812061"/>
            <a:ext cx="2857500" cy="29709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1"/>
          <p:cNvSpPr txBox="1"/>
          <p:nvPr/>
        </p:nvSpPr>
        <p:spPr>
          <a:xfrm>
            <a:off x="2974590" y="5460024"/>
            <a:ext cx="99163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Spiritualita naděje ve vztazích na konci života na příkladu lidí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pracujících v pomáhajících profesích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2"/>
          <p:cNvSpPr txBox="1">
            <a:spLocks noGrp="1"/>
          </p:cNvSpPr>
          <p:nvPr>
            <p:ph type="title"/>
          </p:nvPr>
        </p:nvSpPr>
        <p:spPr>
          <a:xfrm>
            <a:off x="2357989" y="135034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Závěrečné reflexe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2"/>
          <p:cNvSpPr txBox="1"/>
          <p:nvPr/>
        </p:nvSpPr>
        <p:spPr>
          <a:xfrm>
            <a:off x="2357989" y="2181470"/>
            <a:ext cx="3796626" cy="390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Katedra sociální práce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doc. PhDr. David Urban, Ph.D.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Katedra speciální pedagogiky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Mgr. Marie Ortová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Katedra pedagogiky a psychologie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Mgr. Bc. Michal Pařízek, Ph.D.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Katedra filosofie a teologie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Mgr. Ing. Ondřej Fischer, Ph.D.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Katedra jazyků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Ing. Iveta Kaňková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Katedra odborných praxí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Mgr. Tereza Najbrtová</a:t>
            </a:r>
            <a:endParaRPr sz="16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51" name="Google Shape;15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90428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4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57" name="Google Shape;157;p34"/>
          <p:cNvPicPr preferRelativeResize="0"/>
          <p:nvPr/>
        </p:nvPicPr>
        <p:blipFill rotWithShape="1">
          <a:blip r:embed="rId3">
            <a:alphaModFix/>
          </a:blip>
          <a:srcRect t="23424" b="-1"/>
          <a:stretch/>
        </p:blipFill>
        <p:spPr>
          <a:xfrm>
            <a:off x="-62753" y="0"/>
            <a:ext cx="12254753" cy="68580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63" name="Google Shape;16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7922" y="0"/>
            <a:ext cx="12279922" cy="748947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69" name="Google Shape;16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546" y="0"/>
            <a:ext cx="12253546" cy="81690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75" name="Google Shape;175;p37"/>
          <p:cNvPicPr preferRelativeResize="0"/>
          <p:nvPr/>
        </p:nvPicPr>
        <p:blipFill rotWithShape="1">
          <a:blip r:embed="rId3">
            <a:alphaModFix/>
          </a:blip>
          <a:srcRect b="12404"/>
          <a:stretch/>
        </p:blipFill>
        <p:spPr>
          <a:xfrm>
            <a:off x="0" y="-1143000"/>
            <a:ext cx="12192000" cy="800979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81" name="Google Shape;18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27893"/>
            <a:ext cx="12180278" cy="81201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87" name="Google Shape;187;p39"/>
          <p:cNvPicPr preferRelativeResize="0"/>
          <p:nvPr/>
        </p:nvPicPr>
        <p:blipFill rotWithShape="1">
          <a:blip r:embed="rId3">
            <a:alphaModFix/>
          </a:blip>
          <a:srcRect l="288" t="-25" r="-287" b="13485"/>
          <a:stretch/>
        </p:blipFill>
        <p:spPr>
          <a:xfrm>
            <a:off x="0" y="-8793"/>
            <a:ext cx="12192000" cy="703384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2619561" y="1644161"/>
            <a:ext cx="7342124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cs-CZ" sz="8800">
                <a:latin typeface="Arial"/>
                <a:ea typeface="Arial"/>
                <a:cs typeface="Arial"/>
                <a:sym typeface="Arial"/>
              </a:rPr>
              <a:t>Jabok~ 30 let</a:t>
            </a:r>
            <a:endParaRPr sz="8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93" name="Google Shape;193;p40"/>
          <p:cNvPicPr preferRelativeResize="0"/>
          <p:nvPr/>
        </p:nvPicPr>
        <p:blipFill rotWithShape="1">
          <a:blip r:embed="rId3">
            <a:alphaModFix/>
          </a:blip>
          <a:srcRect t="10743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1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99" name="Google Shape;199;p41"/>
          <p:cNvPicPr preferRelativeResize="0"/>
          <p:nvPr/>
        </p:nvPicPr>
        <p:blipFill rotWithShape="1">
          <a:blip r:embed="rId3">
            <a:alphaModFix/>
          </a:blip>
          <a:srcRect t="10163" b="6404"/>
          <a:stretch/>
        </p:blipFill>
        <p:spPr>
          <a:xfrm>
            <a:off x="0" y="8965"/>
            <a:ext cx="12192000" cy="683110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05" name="Google Shape;205;p42"/>
          <p:cNvPicPr preferRelativeResize="0"/>
          <p:nvPr/>
        </p:nvPicPr>
        <p:blipFill rotWithShape="1">
          <a:blip r:embed="rId3">
            <a:alphaModFix/>
          </a:blip>
          <a:srcRect t="12795" b="12401"/>
          <a:stretch/>
        </p:blipFill>
        <p:spPr>
          <a:xfrm>
            <a:off x="0" y="26894"/>
            <a:ext cx="12192000" cy="684007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11" name="Google Shape;211;p43"/>
          <p:cNvPicPr preferRelativeResize="0"/>
          <p:nvPr/>
        </p:nvPicPr>
        <p:blipFill rotWithShape="1">
          <a:blip r:embed="rId3">
            <a:alphaModFix/>
          </a:blip>
          <a:srcRect t="4680" b="12216"/>
          <a:stretch/>
        </p:blipFill>
        <p:spPr>
          <a:xfrm>
            <a:off x="0" y="-35169"/>
            <a:ext cx="12378640" cy="685731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17" name="Google Shape;21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07" y="0"/>
            <a:ext cx="10058400" cy="670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4"/>
          <p:cNvPicPr preferRelativeResize="0"/>
          <p:nvPr/>
        </p:nvPicPr>
        <p:blipFill rotWithShape="1">
          <a:blip r:embed="rId4">
            <a:alphaModFix/>
          </a:blip>
          <a:srcRect t="11387"/>
          <a:stretch/>
        </p:blipFill>
        <p:spPr>
          <a:xfrm>
            <a:off x="0" y="-26378"/>
            <a:ext cx="12192000" cy="688437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5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24" name="Google Shape;224;p45"/>
          <p:cNvPicPr preferRelativeResize="0"/>
          <p:nvPr/>
        </p:nvPicPr>
        <p:blipFill rotWithShape="1">
          <a:blip r:embed="rId3">
            <a:alphaModFix/>
          </a:blip>
          <a:srcRect t="4581" b="66"/>
          <a:stretch/>
        </p:blipFill>
        <p:spPr>
          <a:xfrm>
            <a:off x="1" y="8792"/>
            <a:ext cx="12282854" cy="749984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6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30" name="Google Shape;230;p46"/>
          <p:cNvPicPr preferRelativeResize="0"/>
          <p:nvPr/>
        </p:nvPicPr>
        <p:blipFill rotWithShape="1">
          <a:blip r:embed="rId3">
            <a:alphaModFix/>
          </a:blip>
          <a:srcRect l="-72" t="13537" r="72" b="11451"/>
          <a:stretch/>
        </p:blipFill>
        <p:spPr>
          <a:xfrm>
            <a:off x="0" y="35169"/>
            <a:ext cx="12192000" cy="679645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7"/>
          <p:cNvSpPr txBox="1">
            <a:spLocks noGrp="1"/>
          </p:cNvSpPr>
          <p:nvPr>
            <p:ph type="title"/>
          </p:nvPr>
        </p:nvSpPr>
        <p:spPr>
          <a:xfrm>
            <a:off x="2841566" y="2801072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36" name="Google Shape;236;p47"/>
          <p:cNvPicPr preferRelativeResize="0"/>
          <p:nvPr/>
        </p:nvPicPr>
        <p:blipFill rotWithShape="1">
          <a:blip r:embed="rId3">
            <a:alphaModFix/>
          </a:blip>
          <a:srcRect l="208" t="11714" r="-220" b="6113"/>
          <a:stretch/>
        </p:blipFill>
        <p:spPr>
          <a:xfrm>
            <a:off x="0" y="35859"/>
            <a:ext cx="12236824" cy="68580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X. Tematický den - (Ne)spravedlnost globálního severu (1)">
            <a:hlinkClick r:id="" action="ppaction://media"/>
            <a:extLst>
              <a:ext uri="{FF2B5EF4-FFF2-40B4-BE49-F238E27FC236}">
                <a16:creationId xmlns:a16="http://schemas.microsoft.com/office/drawing/2014/main" id="{F6BD61C3-856B-4E71-9A08-7899B72B9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</p:spTree>
  </p:cSld>
  <p:clrMapOvr>
    <a:masterClrMapping/>
  </p:clrMapOvr>
  <p:transition spd="med" advClick="0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"/>
          <p:cNvSpPr txBox="1">
            <a:spLocks noGrp="1"/>
          </p:cNvSpPr>
          <p:nvPr>
            <p:ph type="title"/>
          </p:nvPr>
        </p:nvSpPr>
        <p:spPr>
          <a:xfrm>
            <a:off x="1477107" y="1354015"/>
            <a:ext cx="8018585" cy="456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sz="2000" b="1">
                <a:latin typeface="Arial"/>
                <a:ea typeface="Arial"/>
                <a:cs typeface="Arial"/>
                <a:sym typeface="Arial"/>
              </a:rPr>
              <a:t>PROGRAM SLAVNOSTNÍHO SETKÁNÍ K VÝROČÍ 30 LET OD ZALOŽENÍ JABOKU</a:t>
            </a:r>
            <a:br>
              <a:rPr lang="cs-CZ" sz="2000">
                <a:latin typeface="Arial"/>
                <a:ea typeface="Arial"/>
                <a:cs typeface="Arial"/>
                <a:sym typeface="Arial"/>
              </a:rPr>
            </a:br>
            <a:r>
              <a:rPr lang="cs-CZ" sz="1600">
                <a:latin typeface="Roboto Condensed"/>
                <a:ea typeface="Roboto Condensed"/>
                <a:cs typeface="Roboto Condensed"/>
                <a:sym typeface="Roboto Condensed"/>
              </a:rPr>
              <a:t> </a:t>
            </a:r>
            <a:br>
              <a:rPr lang="cs-CZ" sz="16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9:15	prezence účastníků, káva a čaj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10:00	slavnostní bohoslužba slova v Císařské kapli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 	předsedá P. Ing. Ladislav Heryán, Th.D., SDB, školní kaplan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10:45	proslovy hostů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	uvádí a moderuje PhDr. Hana Pazlarová, Ph.D., ředitelka školy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11:15	hudební intermezzo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11:25	slovo zástupce zřizovatele a dosavadních ředitelů školy: vzpomínky, pozdravy, výhledy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		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		P. Mgr. Marek Sklenář, SDB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		doc. PhDr. Libor Ovečka, Th.D.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		RNDr. Vladimír Roskovec, CSc.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		Mgr. Michael Martinek, Th.D.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		Dr. Ing. Alois Křišťan, Th.D.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		PhDr. Hana Pazlarová, Ph.D.</a:t>
            </a: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>
                <a:latin typeface="Roboto Condensed"/>
                <a:ea typeface="Roboto Condensed"/>
                <a:cs typeface="Roboto Condensed"/>
                <a:sym typeface="Roboto Condensed"/>
              </a:rPr>
              <a:t>12:00	společný oběd</a:t>
            </a:r>
            <a:endParaRPr sz="140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1478750" y="1318850"/>
            <a:ext cx="10097100" cy="51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sz="2000" b="1" dirty="0">
                <a:latin typeface="Arial"/>
                <a:ea typeface="Arial"/>
                <a:cs typeface="Arial"/>
                <a:sym typeface="Arial"/>
              </a:rPr>
              <a:t>PROGRAM ODBORNÉ KONFERENCE: ČLOVĚK V POMÁHAJÍCÍCH PROFESÍCH</a:t>
            </a:r>
            <a:br>
              <a:rPr lang="cs-CZ" sz="2000" b="1" dirty="0">
                <a:latin typeface="Arial"/>
                <a:ea typeface="Arial"/>
                <a:cs typeface="Arial"/>
                <a:sym typeface="Arial"/>
              </a:rPr>
            </a:br>
            <a:br>
              <a:rPr lang="cs-CZ" sz="1400" dirty="0">
                <a:latin typeface="Arial"/>
                <a:ea typeface="Arial"/>
                <a:cs typeface="Arial"/>
                <a:sym typeface="Arial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13:00	zahájení odborné konference a uvedení do tématu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PhDr. Hana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Pazlarová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Ph.D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., Ing. Mgr. Ondřej Fischer,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Ph.D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Příspěvky hlavních hostů: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Mgr. Jan Soběslavský, ředitel Diakonie ČCE: Hodnoty jako základ jednotného řízení v Diakonii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Mgr.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Ruth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 Šormová, ředitelka Cesty domů: Sdílené hodnoty jako kotva i jiskra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Mgr.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et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 Bc. Jana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Biňovcová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, Evangelická akademie Praha: Duchovní potřeby u osob s mentálním postižením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Jan Vališ,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DiS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., bývalý vedoucí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nízkoprahového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 klubu Vrtule: Absolventi Jaboku v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nízkoprahovém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 zařízení pro děti a mládež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Mgr. Lenka Gulová,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Ph.D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., Pedagogická fakulta MU: Sociálně pedagogické aspekty ve vzdělávání: společenská relace,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diverzita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 a 	norma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14:45	přestávka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15:15 	panelová diskuse s hlavními hosty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           	moderuje Mgr. Daniela Brůhová,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ČRo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cs-CZ" sz="1400" dirty="0" err="1">
                <a:latin typeface="Roboto Condensed"/>
                <a:ea typeface="Roboto Condensed"/>
                <a:cs typeface="Roboto Condensed"/>
                <a:sym typeface="Roboto Condensed"/>
              </a:rPr>
              <a:t>Proglas</a:t>
            </a: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, ETF UK, a uvádí příspěvkem: Spiritualita naděje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	ve vztazích na konci života na příkladu lidí pracujících v pomáhajících profesích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16.20	závěrečné reflexe a ukončení konference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16.30	hudební intermezzo</a:t>
            </a: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cs-CZ" sz="1400" dirty="0">
                <a:latin typeface="Roboto Condensed"/>
                <a:ea typeface="Roboto Condensed"/>
                <a:cs typeface="Roboto Condensed"/>
                <a:sym typeface="Roboto Condensed"/>
              </a:rPr>
              <a:t>17.00 	společná číše vína</a:t>
            </a:r>
            <a:endParaRPr dirty="0"/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5"/>
          <p:cNvPicPr preferRelativeResize="0"/>
          <p:nvPr/>
        </p:nvPicPr>
        <p:blipFill rotWithShape="1">
          <a:blip r:embed="rId3">
            <a:alphaModFix/>
          </a:blip>
          <a:srcRect t="3579" b="602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0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6"/>
          <p:cNvSpPr txBox="1">
            <a:spLocks noGrp="1"/>
          </p:cNvSpPr>
          <p:nvPr>
            <p:ph type="title"/>
          </p:nvPr>
        </p:nvSpPr>
        <p:spPr>
          <a:xfrm>
            <a:off x="3175674" y="1204547"/>
            <a:ext cx="6126588" cy="90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b="1">
                <a:latin typeface="Arial"/>
                <a:ea typeface="Arial"/>
                <a:cs typeface="Arial"/>
                <a:sym typeface="Arial"/>
              </a:rPr>
              <a:t>Mgr. Jan Soběslavský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6"/>
          <p:cNvSpPr txBox="1"/>
          <p:nvPr/>
        </p:nvSpPr>
        <p:spPr>
          <a:xfrm>
            <a:off x="3175674" y="2495076"/>
            <a:ext cx="651122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Vystudovaný právník a teolog je s Diakonií ČCE spjatý už od studijních let, kdy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 ní vypomáhal v oblasti právního poradenství. Byl 10 let ředitelem brněnského střediska Diakonie a jedno šestileté funkční období, do konce března letošního roku, byl ředitelem celé Diakonie. Od dubna se vrátil na ředitelskou pozici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 brněnského střediska a je stále členem správní rady Diakonie ČCE, kde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 zaměřuje na systém řízení, legislativu a zlepšení celkového prostředí sociálních služeb v ČR. Je ženatý a má 3 děti.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6"/>
          <p:cNvPicPr preferRelativeResize="0"/>
          <p:nvPr/>
        </p:nvPicPr>
        <p:blipFill rotWithShape="1">
          <a:blip r:embed="rId3">
            <a:alphaModFix/>
          </a:blip>
          <a:srcRect l="12878" t="-6" r="21390" b="5"/>
          <a:stretch/>
        </p:blipFill>
        <p:spPr>
          <a:xfrm>
            <a:off x="0" y="1439214"/>
            <a:ext cx="2791037" cy="287174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6"/>
          <p:cNvSpPr txBox="1"/>
          <p:nvPr/>
        </p:nvSpPr>
        <p:spPr>
          <a:xfrm>
            <a:off x="3175675" y="5697425"/>
            <a:ext cx="623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Hodnoty jako základ jednotného řízení v Diakonii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3229875" y="1438264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b="1">
                <a:latin typeface="Arial"/>
                <a:ea typeface="Arial"/>
                <a:cs typeface="Arial"/>
                <a:sym typeface="Arial"/>
              </a:rPr>
              <a:t>Mgr. Ruth Šormová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7"/>
          <p:cNvSpPr txBox="1"/>
          <p:nvPr/>
        </p:nvSpPr>
        <p:spPr>
          <a:xfrm>
            <a:off x="3229875" y="2433143"/>
            <a:ext cx="785805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Vystudovala magisterský obor Speciální pedagogika na Pedagogické fakultě UK v Praze.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Od roku 1984 se věnuje práci v sociálních službách a neziskovém sektoru, nejprve v přímé práci s dětmi s mentálním a kombinovaným postižením, později v manažerské roli. V letech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1990–1992 byla poslankyní FS ČSFR za Občanské fórum, poté založila a vedla středisko Diakonie ČCE Rolnička v Soběslavi a od roku 2010 byla osm let ředitelkou obecně prospěšné společnosti Portimo v Novém Městě na Moravě. Je absolventkou kurzu ELNEC mezinárodního konsorcia sester pracujících s pacienty v konečné fázi života. V roce 2019 jí bylo uděleno osvědčení účastníka odboje a odporu proti komunismu. V červnu 2021 byla zvolena členkou představenstva Fóra mobilních hospiců. Je ředitelkou Cesty domů.</a:t>
            </a:r>
            <a:endParaRPr/>
          </a:p>
        </p:txBody>
      </p:sp>
      <p:pic>
        <p:nvPicPr>
          <p:cNvPr id="106" name="Google Shape;106;p27"/>
          <p:cNvPicPr preferRelativeResize="0"/>
          <p:nvPr/>
        </p:nvPicPr>
        <p:blipFill rotWithShape="1">
          <a:blip r:embed="rId3">
            <a:alphaModFix/>
          </a:blip>
          <a:srcRect l="33949" t="14619" r="22596" b="17127"/>
          <a:stretch/>
        </p:blipFill>
        <p:spPr>
          <a:xfrm>
            <a:off x="0" y="1644160"/>
            <a:ext cx="2976283" cy="309730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7"/>
          <p:cNvSpPr txBox="1"/>
          <p:nvPr/>
        </p:nvSpPr>
        <p:spPr>
          <a:xfrm>
            <a:off x="3229875" y="5655075"/>
            <a:ext cx="751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Sdílené hodnoty jako kotva i jiskra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2911904" y="1480272"/>
            <a:ext cx="6909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909"/>
              <a:buNone/>
            </a:pPr>
            <a:r>
              <a:rPr lang="cs-CZ" b="1">
                <a:latin typeface="Arial"/>
                <a:ea typeface="Arial"/>
                <a:cs typeface="Arial"/>
                <a:sym typeface="Arial"/>
              </a:rPr>
              <a:t>Mgr. et Bc. Jana Biňovcová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8"/>
          <p:cNvSpPr txBox="1"/>
          <p:nvPr/>
        </p:nvSpPr>
        <p:spPr>
          <a:xfrm>
            <a:off x="2911904" y="2778135"/>
            <a:ext cx="681403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Působí v Domově pro osoby se zdravotním postižením Sulická v Praze 4 jako koordinátorka duchovní a terapeutické péče. Vystudovala sociální práci a speciální pedagogiku. Ve své praxi se zaměřuje na spiritualitu osob s mentálním postižením a jejich doprovázení, zároveň je garantem konceptu Snoezelen v Domově Sulická. V životě se řídí myšlenkou: „Pokud chceš rychle vystoupat na vrchol, utíkej sám. Pokud chceš, aby Tvoje putování mělo smysl, vydej se na cestu s dobrými lidmi".</a:t>
            </a:r>
            <a:endParaRPr/>
          </a:p>
        </p:txBody>
      </p:sp>
      <p:pic>
        <p:nvPicPr>
          <p:cNvPr id="114" name="Google Shape;11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82614"/>
            <a:ext cx="2741945" cy="276518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8"/>
          <p:cNvSpPr txBox="1"/>
          <p:nvPr/>
        </p:nvSpPr>
        <p:spPr>
          <a:xfrm>
            <a:off x="2911899" y="5635875"/>
            <a:ext cx="63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Duchovní potřeby u osob s mentálním postižením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>
            <a:spLocks noGrp="1"/>
          </p:cNvSpPr>
          <p:nvPr>
            <p:ph type="title"/>
          </p:nvPr>
        </p:nvSpPr>
        <p:spPr>
          <a:xfrm>
            <a:off x="2898250" y="1491994"/>
            <a:ext cx="5447301" cy="83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b="1">
                <a:latin typeface="Arial"/>
                <a:ea typeface="Arial"/>
                <a:cs typeface="Arial"/>
                <a:sym typeface="Arial"/>
              </a:rPr>
              <a:t>Jan Vališ, DiS.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9"/>
          <p:cNvSpPr txBox="1"/>
          <p:nvPr/>
        </p:nvSpPr>
        <p:spPr>
          <a:xfrm>
            <a:off x="2898250" y="2614129"/>
            <a:ext cx="651831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Patnáct let pracoval v Salesiánském středisku mládeže jako vedoucí Nízkoprahového klubu Vrtule. Od roku 2012 také komunikoval s teenagery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 poradenském chatu České asociace streetwork. V současné době se věnuje práci terapeuta, krizového interventa a lektorské činnosti v organizacích jako Centrum Locika, Remedium nebo PROSTOR PRO. Pracuje s dospělými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dospívajícími za využití metody Pesso Boyden psychomotorické psychoterapie. Při spolupráci je pro něj důležitá svoboda a bezpečí klienta.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9"/>
          <p:cNvPicPr preferRelativeResize="0"/>
          <p:nvPr/>
        </p:nvPicPr>
        <p:blipFill rotWithShape="1">
          <a:blip r:embed="rId3">
            <a:alphaModFix/>
          </a:blip>
          <a:srcRect l="18118" r="16421"/>
          <a:stretch/>
        </p:blipFill>
        <p:spPr>
          <a:xfrm>
            <a:off x="0" y="1661961"/>
            <a:ext cx="2722404" cy="27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9"/>
          <p:cNvSpPr txBox="1"/>
          <p:nvPr/>
        </p:nvSpPr>
        <p:spPr>
          <a:xfrm>
            <a:off x="2898250" y="5723800"/>
            <a:ext cx="845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Absolventi Jaboku v nízkoprahovém zařízení pro děti a mládež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0" advTm="10000">
    <p:fade thruBlk="1"/>
  </p:transition>
</p:sld>
</file>

<file path=ppt/theme/theme1.xml><?xml version="1.0" encoding="utf-8"?>
<a:theme xmlns:a="http://schemas.openxmlformats.org/drawingml/2006/main" name="Jabok">
  <a:themeElements>
    <a:clrScheme name="Vlastní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FF00"/>
      </a:accent1>
      <a:accent2>
        <a:srgbClr val="7F7F7F"/>
      </a:accent2>
      <a:accent3>
        <a:srgbClr val="262626"/>
      </a:accent3>
      <a:accent4>
        <a:srgbClr val="FFFF00"/>
      </a:accent4>
      <a:accent5>
        <a:srgbClr val="773709"/>
      </a:accent5>
      <a:accent6>
        <a:srgbClr val="3F3F3F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1095</Words>
  <Application>Microsoft Office PowerPoint</Application>
  <PresentationFormat>Širokoúhlá obrazovka</PresentationFormat>
  <Paragraphs>52</Paragraphs>
  <Slides>28</Slides>
  <Notes>28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Roboto Condensed</vt:lpstr>
      <vt:lpstr>Arial</vt:lpstr>
      <vt:lpstr>Jabok</vt:lpstr>
      <vt:lpstr>Prezentace aplikace PowerPoint</vt:lpstr>
      <vt:lpstr>Jabok~ 30 let</vt:lpstr>
      <vt:lpstr>PROGRAM SLAVNOSTNÍHO SETKÁNÍ K VÝROČÍ 30 LET OD ZALOŽENÍ JABOKU   9:15 prezence účastníků, káva a čaj  10:00 slavnostní bohoslužba slova v Císařské kapli   předsedá P. Ing. Ladislav Heryán, Th.D., SDB, školní kaplan  10:45 proslovy hostů  uvádí a moderuje PhDr. Hana Pazlarová, Ph.D., ředitelka školy  11:15 hudební intermezzo  11:25 slovo zástupce zřizovatele a dosavadních ředitelů školy: vzpomínky, pozdravy, výhledy      P. Mgr. Marek Sklenář, SDB   doc. PhDr. Libor Ovečka, Th.D.   RNDr. Vladimír Roskovec, CSc.   Mgr. Michael Martinek, Th.D.   Dr. Ing. Alois Křišťan, Th.D.   PhDr. Hana Pazlarová, Ph.D.  12:00 společný oběd</vt:lpstr>
      <vt:lpstr>PROGRAM ODBORNÉ KONFERENCE: ČLOVĚK V POMÁHAJÍCÍCH PROFESÍCH  13:00 zahájení odborné konference a uvedení do tématu  PhDr. Hana Pazlarová, Ph.D., Ing. Mgr. Ondřej Fischer, Ph.D.    Příspěvky hlavních hostů:  Mgr. Jan Soběslavský, ředitel Diakonie ČCE: Hodnoty jako základ jednotného řízení v Diakonii  Mgr. Ruth Šormová, ředitelka Cesty domů: Sdílené hodnoty jako kotva i jiskra  Mgr. et Bc. Jana Biňovcová, Evangelická akademie Praha: Duchovní potřeby u osob s mentálním postižením  Jan Vališ, DiS., bývalý vedoucí nízkoprahového klubu Vrtule: Absolventi Jaboku v nízkoprahovém zařízení pro děti a mládež  Mgr. Lenka Gulová, Ph.D., Pedagogická fakulta MU: Sociálně pedagogické aspekty ve vzdělávání: společenská relace, diverzita a  norma  14:45 přestávka  15:15  panelová diskuse s hlavními hosty             moderuje Mgr. Daniela Brůhová, ČRo, Proglas, ETF UK, a uvádí příspěvkem: Spiritualita naděje  ve vztazích na konci života na příkladu lidí pracujících v pomáhajících profesích  16.20 závěrečné reflexe a ukončení konference  16.30 hudební intermezzo  17.00  společná číše vína</vt:lpstr>
      <vt:lpstr>Prezentace aplikace PowerPoint</vt:lpstr>
      <vt:lpstr>Mgr. Jan Soběslavský</vt:lpstr>
      <vt:lpstr>Mgr. Ruth Šormová</vt:lpstr>
      <vt:lpstr>Mgr. et Bc. Jana Biňovcová</vt:lpstr>
      <vt:lpstr>Jan Vališ, DiS.</vt:lpstr>
      <vt:lpstr>Mgr. Lenka Gulová, Ph.D.</vt:lpstr>
      <vt:lpstr>Mgr. Daniela Brůhová </vt:lpstr>
      <vt:lpstr>Závěrečné reflexe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uzivatel</dc:creator>
  <cp:lastModifiedBy>Tomáš Matocha</cp:lastModifiedBy>
  <cp:revision>5</cp:revision>
  <dcterms:created xsi:type="dcterms:W3CDTF">2020-10-23T12:33:32Z</dcterms:created>
  <dcterms:modified xsi:type="dcterms:W3CDTF">2023-04-26T14:59:52Z</dcterms:modified>
</cp:coreProperties>
</file>