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4" r:id="rId4"/>
    <p:sldId id="281" r:id="rId5"/>
    <p:sldId id="280" r:id="rId6"/>
    <p:sldId id="283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85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65" d="100"/>
          <a:sy n="65" d="100"/>
        </p:scale>
        <p:origin x="684" y="-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Hanka_pr&#225;ce\AAA%20JABOK\pr&#367;zkum%20absolvent&#367;\pr&#367;zkum%20absolvent&#367;%202023\Pr&#367;zkum%20absolvent&#367;%20JABOK%202023dpov&#283;di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Celková spokojenost se studiem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5332268249077564E-2"/>
          <c:y val="0.11059782608695652"/>
          <c:w val="0.92040971720024012"/>
          <c:h val="0.82967391304347826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List4!$B$2:$B$5</c:f>
              <c:numCache>
                <c:formatCode>General</c:formatCode>
                <c:ptCount val="4"/>
                <c:pt idx="0">
                  <c:v>111</c:v>
                </c:pt>
                <c:pt idx="1">
                  <c:v>31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F-4E05-B072-7C47627FD0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29768512"/>
        <c:axId val="529769824"/>
      </c:barChart>
      <c:catAx>
        <c:axId val="5297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769824"/>
        <c:crosses val="autoZero"/>
        <c:auto val="1"/>
        <c:lblAlgn val="ctr"/>
        <c:lblOffset val="100"/>
        <c:noMultiLvlLbl val="0"/>
      </c:catAx>
      <c:valAx>
        <c:axId val="52976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976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9900B76-1B1A-4BB1-9592-BEEA477A7925}"/>
              </a:ext>
            </a:extLst>
          </p:cNvPr>
          <p:cNvSpPr/>
          <p:nvPr userDrawn="1"/>
        </p:nvSpPr>
        <p:spPr>
          <a:xfrm>
            <a:off x="8629126" y="0"/>
            <a:ext cx="3562873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CADDBF-F4C5-4054-875D-A9D7028B6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872" y="734482"/>
            <a:ext cx="5066254" cy="53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5D17B-B35E-4F06-8B09-3157BD20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516373-445E-4F69-A833-A30F834F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E1D5AF-57FD-4A15-906D-E21A870A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D36DA-DE24-46F8-9243-04F8C7F6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775D8C-5599-4BB0-BAE5-1C4B19E7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53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6233F0-A162-4CC8-9D0A-7B1C7F0DE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009CF2-49DB-4170-A325-3FC675922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56BC6-389C-4587-955E-F25C6171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563522-A05C-4021-921A-A9122E50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F51FA3-6D74-4783-A48F-ECB3DDB9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14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D119-87E4-4457-A721-09A6DD8301C7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D50C-9C1E-4F6C-B29F-CE0F0FC46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D9DDC-5CC7-4151-940B-0188F7D8E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1566" y="2801072"/>
            <a:ext cx="5447301" cy="831128"/>
          </a:xfrm>
        </p:spPr>
        <p:txBody>
          <a:bodyPr/>
          <a:lstStyle/>
          <a:p>
            <a:r>
              <a:rPr lang="cs-CZ" dirty="0"/>
              <a:t>Název prezentace</a:t>
            </a:r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1DBC79C2-E5E8-44F3-A79D-64B6DBAE8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-775757"/>
            <a:ext cx="4314825" cy="3052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08C4D8-6E3F-4E5A-89E1-5C249126B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948596" y="1565599"/>
            <a:ext cx="7701448" cy="8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BDA27890-9D76-4E47-B562-814E443FF0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9275"/>
            <a:ext cx="10515600" cy="46736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037260BC-6057-4DC9-A6E1-7B915531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4828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476CA-C2AC-4B00-B0FF-7BC40EA3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D521E1-E603-42B1-A5B3-F82B2ECF5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1232CF9-4045-41BF-812E-F3BC3774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CB24A4-6E1D-4DAD-AB31-03D1616C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698FCA-D858-4C18-8488-63E24DDF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0931AF-84E8-4BC9-830E-D78A8D91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9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4899F-BC0D-455F-827A-9E440FBF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5548F1-C914-472C-829F-FF2EF6A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8E00B4-785D-4E05-84ED-D2B11C3A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8550D9E-707A-4AB2-A203-0FD9EF8D0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7117C09-2C8C-40A9-821F-1D5E0D18C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A12539-B2C8-4808-97F5-205C3B3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CFD136-FC0F-4A4A-AC04-EAED19BD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4CFE35-9446-4847-A8E5-672607DF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76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95727-3EC1-4527-ABC3-D5614536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3A3B19-9F93-49F8-BD24-FD940086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DBBCBB-9430-4C8D-8C27-CFCB0274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50B1DF-CBC9-4F78-BCC3-CC4706A4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2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D4F9C2-FD3E-4E10-B0B5-AB3299C7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3E3043-BB16-461F-9477-6215B419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A32760-1A1F-4C1A-8E13-CD1E0185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8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FEBA7-C4BA-4C59-B304-D614E24F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0E1A3A-DD92-4E31-8DA6-718D26EBB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45FFB2-DE29-4919-A2F7-85986BE7E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8DB640-40E4-4DBB-BAB6-A4C1A38F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6A3EA6-C482-4989-B1BB-846B53B3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27987A-30A0-43FB-A327-F5189B8F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3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41B73-17D6-4463-BD24-4E9D33FA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9D1DBF-108A-496C-B4B3-C53058474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08B87C-969F-4A8F-82E8-CC31C8B9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A90D13-7DDA-4BF1-866A-904F6425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ED1E1-B462-42E9-90BB-E06222A61F0F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A7678A-59D9-4DCF-B3FA-1BC8FDCF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FB9A2E-D7B8-4EC7-8987-35303FAD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25FAE-B228-4E9C-834D-76F92F7D9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5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B85A842-1400-4FCD-920D-07D985BE0E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7EF358-D2F8-4EC8-911C-1D1A81B9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D9E818-C555-4CCE-ACA3-BBD9E254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99CBF7-3100-4C15-86DF-678B258B4CF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72549" y="5329238"/>
            <a:ext cx="2508317" cy="17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jsou spokojení se studiem?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5226185"/>
              </p:ext>
            </p:extLst>
          </p:nvPr>
        </p:nvGraphicFramePr>
        <p:xfrm>
          <a:off x="838199" y="1690688"/>
          <a:ext cx="7496503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007366" y="2711669"/>
            <a:ext cx="2346434" cy="346529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 – zcela spokojen</a:t>
            </a:r>
          </a:p>
          <a:p>
            <a:r>
              <a:rPr lang="cs-CZ" dirty="0" smtClean="0"/>
              <a:t>2 – spíše spokojen</a:t>
            </a:r>
          </a:p>
          <a:p>
            <a:r>
              <a:rPr lang="cs-CZ" dirty="0" smtClean="0"/>
              <a:t>3 – spíše nespokojen</a:t>
            </a:r>
          </a:p>
          <a:p>
            <a:r>
              <a:rPr lang="cs-CZ" dirty="0" smtClean="0"/>
              <a:t>4 – zcela nespokojen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5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Aplikace práva</a:t>
            </a:r>
          </a:p>
          <a:p>
            <a:r>
              <a:rPr lang="cs-CZ" dirty="0" smtClean="0"/>
              <a:t>Projektové řízení</a:t>
            </a:r>
          </a:p>
          <a:p>
            <a:r>
              <a:rPr lang="cs-CZ" dirty="0" smtClean="0"/>
              <a:t>Management</a:t>
            </a:r>
          </a:p>
          <a:p>
            <a:r>
              <a:rPr lang="cs-CZ" dirty="0" smtClean="0"/>
              <a:t>Psychologie</a:t>
            </a:r>
          </a:p>
          <a:p>
            <a:r>
              <a:rPr lang="cs-CZ" dirty="0" smtClean="0"/>
              <a:t>Sociální práce – aplikace metod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 smtClean="0"/>
              <a:t>absolventům </a:t>
            </a:r>
            <a:r>
              <a:rPr lang="cs-CZ" dirty="0" smtClean="0"/>
              <a:t>chybělo v dostatečné míře?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71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Kurzy dalšího vzdělávání</a:t>
            </a:r>
          </a:p>
          <a:p>
            <a:r>
              <a:rPr lang="cs-CZ" dirty="0" smtClean="0"/>
              <a:t>Srazy absolventů</a:t>
            </a:r>
          </a:p>
          <a:p>
            <a:r>
              <a:rPr lang="cs-CZ" dirty="0" smtClean="0"/>
              <a:t>Jednorázové přednášky/diskuse na vybraná témata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 </a:t>
            </a:r>
            <a:r>
              <a:rPr lang="cs-CZ" dirty="0" err="1" smtClean="0"/>
              <a:t>Jabok</a:t>
            </a:r>
            <a:r>
              <a:rPr lang="cs-CZ" dirty="0" smtClean="0"/>
              <a:t> mohl dělat pro absolventy?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41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Je nově realizováno zaměření na speciální pedagogiku, které se objevilo ve výsledcích průzkumu (uplatnění, předměty apod.)</a:t>
            </a:r>
          </a:p>
          <a:p>
            <a:r>
              <a:rPr lang="cs-CZ" dirty="0" smtClean="0"/>
              <a:t>Klesá počet absolventů, kteří po </a:t>
            </a:r>
            <a:r>
              <a:rPr lang="cs-CZ" dirty="0" smtClean="0"/>
              <a:t>skončení vstupují rovnou na trh práce (</a:t>
            </a:r>
            <a:r>
              <a:rPr lang="cs-CZ" dirty="0" smtClean="0"/>
              <a:t>57 % v r. 2017 vs. 43 % v 2023)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změnilo mezi průzkumy v letech 2017 a 2023</a:t>
            </a:r>
            <a:endParaRPr lang="en-GB" dirty="0"/>
          </a:p>
        </p:txBody>
      </p:sp>
      <p:pic>
        <p:nvPicPr>
          <p:cNvPr id="4" name="image1.png" descr="Graf odpovědí Formulářů. Název otázky: Jaké je vaše nejvyšší dosažené vzdělání? . Počet odpovědí: 148 odpovědí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37967" y="3505200"/>
            <a:ext cx="7850393" cy="3352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918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Kam směřujeme?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Větší mezioborové propojení </a:t>
            </a:r>
            <a:r>
              <a:rPr lang="cs-CZ" sz="3600" dirty="0" smtClean="0"/>
              <a:t>studia prostřednictvím nových forem vzdělávání</a:t>
            </a:r>
            <a:endParaRPr lang="cs-CZ" sz="3600" dirty="0" smtClean="0"/>
          </a:p>
          <a:p>
            <a:r>
              <a:rPr lang="cs-CZ" sz="3600" dirty="0" smtClean="0"/>
              <a:t>Větší propojení teoretické výuky a </a:t>
            </a:r>
            <a:r>
              <a:rPr lang="cs-CZ" sz="3600" dirty="0" smtClean="0"/>
              <a:t>praxe</a:t>
            </a:r>
          </a:p>
          <a:p>
            <a:r>
              <a:rPr lang="cs-CZ" sz="3600" dirty="0" smtClean="0"/>
              <a:t>Větší důraz na rozvoj měkkých dovedností (komunikace, práce v týmu apod.)</a:t>
            </a:r>
            <a:endParaRPr lang="cs-CZ" sz="3600" dirty="0" smtClean="0"/>
          </a:p>
          <a:p>
            <a:r>
              <a:rPr lang="cs-CZ" sz="3600" dirty="0" smtClean="0"/>
              <a:t>Reakce na společenské potřeby – nové zaměření na mezikulturní práci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4598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913BA18-681D-40FF-9919-CAF4E8F357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0FFA3C-17F1-4F55-B03D-C391EF60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44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84FF9-5F4C-4D4E-9EA9-DCC92037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94" y="1327355"/>
            <a:ext cx="7802713" cy="3106993"/>
          </a:xfrm>
        </p:spPr>
        <p:txBody>
          <a:bodyPr>
            <a:normAutofit/>
          </a:bodyPr>
          <a:lstStyle/>
          <a:p>
            <a:r>
              <a:rPr lang="cs-CZ" sz="4800" dirty="0"/>
              <a:t>Odkud a kam kráčí </a:t>
            </a:r>
            <a:r>
              <a:rPr lang="cs-CZ" sz="4800" dirty="0" err="1"/>
              <a:t>Jabok</a:t>
            </a:r>
            <a:r>
              <a:rPr lang="cs-CZ" sz="4800" dirty="0"/>
              <a:t>?</a:t>
            </a:r>
            <a:br>
              <a:rPr lang="cs-CZ" sz="4800" dirty="0"/>
            </a:br>
            <a:r>
              <a:rPr lang="cs-CZ" sz="3200" dirty="0"/>
              <a:t>A co nám o tom říkají absolventi?</a:t>
            </a:r>
            <a:endParaRPr lang="cs-CZ" sz="3600" b="1" dirty="0">
              <a:latin typeface="Ladislav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93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Pilíře </a:t>
            </a:r>
            <a:r>
              <a:rPr lang="cs-CZ" b="1" dirty="0" err="1" smtClean="0"/>
              <a:t>Jaboku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Hodnoty</a:t>
            </a:r>
          </a:p>
          <a:p>
            <a:r>
              <a:rPr lang="cs-CZ" sz="3600" dirty="0" smtClean="0"/>
              <a:t>Kvalitní vzdělání</a:t>
            </a:r>
          </a:p>
          <a:p>
            <a:r>
              <a:rPr lang="cs-CZ" sz="3600" dirty="0" smtClean="0"/>
              <a:t>Lidé</a:t>
            </a:r>
          </a:p>
          <a:p>
            <a:r>
              <a:rPr lang="cs-CZ" sz="3600" dirty="0" smtClean="0"/>
              <a:t>Podpora a doprovázení studentů</a:t>
            </a:r>
          </a:p>
          <a:p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= Jedinečná atmosféra školy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362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Průzkumy absolventů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Proběhly na jaře 2017 a 2023.</a:t>
            </a:r>
          </a:p>
          <a:p>
            <a:r>
              <a:rPr lang="cs-CZ" sz="3600" dirty="0" smtClean="0"/>
              <a:t>Odpovědělo nám 214, resp. 152 absolventů ze všech ročníků</a:t>
            </a:r>
            <a:r>
              <a:rPr lang="cs-CZ" sz="3600" dirty="0" smtClean="0"/>
              <a:t>.</a:t>
            </a:r>
          </a:p>
          <a:p>
            <a:r>
              <a:rPr lang="cs-CZ" sz="3600" dirty="0" smtClean="0"/>
              <a:t>Vždy kolem 80 % žen. </a:t>
            </a:r>
            <a:endParaRPr lang="cs-CZ" sz="3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8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ptáme absolventů?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mapujeme </a:t>
            </a:r>
            <a:r>
              <a:rPr lang="cs-CZ" sz="3600" dirty="0"/>
              <a:t>názory a postoje studentů k absolvovanému </a:t>
            </a:r>
            <a:r>
              <a:rPr lang="cs-CZ" sz="3600" dirty="0" smtClean="0"/>
              <a:t>studiu</a:t>
            </a:r>
          </a:p>
          <a:p>
            <a:r>
              <a:rPr lang="cs-CZ" sz="3600" dirty="0" smtClean="0"/>
              <a:t>zjišťujeme </a:t>
            </a:r>
            <a:r>
              <a:rPr lang="cs-CZ" sz="3600" dirty="0"/>
              <a:t>jejich spokojenost s výstupy z učení v kontextu následující profesní </a:t>
            </a:r>
            <a:r>
              <a:rPr lang="cs-CZ" sz="3600" dirty="0" smtClean="0"/>
              <a:t>zkušenosti</a:t>
            </a:r>
          </a:p>
          <a:p>
            <a:r>
              <a:rPr lang="cs-CZ" sz="3600" dirty="0" smtClean="0"/>
              <a:t>poznatky </a:t>
            </a:r>
            <a:r>
              <a:rPr lang="cs-CZ" sz="3600" dirty="0"/>
              <a:t>následně </a:t>
            </a:r>
            <a:r>
              <a:rPr lang="cs-CZ" sz="3600" dirty="0" smtClean="0"/>
              <a:t>reflektujeme </a:t>
            </a:r>
            <a:r>
              <a:rPr lang="cs-CZ" sz="3600" dirty="0"/>
              <a:t>v činnosti školy a přípravě </a:t>
            </a:r>
            <a:r>
              <a:rPr lang="cs-CZ" sz="3600" dirty="0" smtClean="0"/>
              <a:t>nové akreditace studijního </a:t>
            </a:r>
            <a:r>
              <a:rPr lang="cs-CZ" sz="3600" dirty="0"/>
              <a:t>programu.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Působí naši absolventi „v oboru“?</a:t>
            </a:r>
            <a:endParaRPr lang="en-GB" dirty="0"/>
          </a:p>
        </p:txBody>
      </p:sp>
      <p:pic>
        <p:nvPicPr>
          <p:cNvPr id="5" name="image16.png" descr="Graf odpovědí Formulářů. Název otázky: Vaše první zaměstnání po skončení Jaboku, příp. dalšího studia bylo:. Počet odpovědí: 151 odpovědí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199" y="2222091"/>
            <a:ext cx="7047271" cy="3146322"/>
          </a:xfrm>
          <a:prstGeom prst="rect">
            <a:avLst/>
          </a:prstGeom>
          <a:ln/>
        </p:spPr>
      </p:pic>
      <p:pic>
        <p:nvPicPr>
          <p:cNvPr id="6" name="image9.png" descr="Graf odpovědí Formulářů. Název otázky: Pokud v současnosti pracujete,  je to.... Počet odpovědí: 144 odpovědí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13986" y="2320413"/>
            <a:ext cx="7187382" cy="304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907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jakém sektoru působí?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skončení studia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Nyní</a:t>
            </a:r>
            <a:endParaRPr lang="en-GB" dirty="0"/>
          </a:p>
        </p:txBody>
      </p:sp>
      <p:pic>
        <p:nvPicPr>
          <p:cNvPr id="7" name="image10.png" descr="Graf odpovědí Formulářů. Název otázky: V jakém sektoru bylo vaše první zaměstnání po skončení Jaboku, příp. dalšího studia? . Počet odpovědí: 151 odpovědí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8490" y="2505075"/>
            <a:ext cx="6577781" cy="2961660"/>
          </a:xfrm>
          <a:prstGeom prst="rect">
            <a:avLst/>
          </a:prstGeom>
          <a:ln/>
        </p:spPr>
      </p:pic>
      <p:pic>
        <p:nvPicPr>
          <p:cNvPr id="8" name="image7.png" descr="Graf odpovědí Formulářů. Název otázky: Sektor zaměstnání. Počet odpovědí: 142 odpovědí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997575" y="2505075"/>
            <a:ext cx="6194425" cy="29318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1671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jakými cílovými skupinami pracují?</a:t>
            </a:r>
            <a:endParaRPr lang="en-GB" dirty="0"/>
          </a:p>
        </p:txBody>
      </p:sp>
      <p:pic>
        <p:nvPicPr>
          <p:cNvPr id="4" name="image5.png" descr="Graf odpovědí Formulářů. Název otázky: Hlavní cílová skupina. Počet odpovědí: 149 odpovědí."/>
          <p:cNvPicPr>
            <a:picLocks noGrp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344129" y="1553498"/>
            <a:ext cx="10795819" cy="44343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0370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Jsou žádaní na trhu práce? </a:t>
            </a:r>
            <a:endParaRPr lang="en-GB" dirty="0"/>
          </a:p>
        </p:txBody>
      </p:sp>
      <p:pic>
        <p:nvPicPr>
          <p:cNvPr id="4" name="image6.png" descr="Graf odpovědí Formulářů. Název otázky: Hledání zaměstnání. Počet odpovědí: 148 odpovědí."/>
          <p:cNvPicPr>
            <a:picLocks noGrp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45642"/>
            <a:ext cx="10515600" cy="44208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08815550"/>
      </p:ext>
    </p:extLst>
  </p:cSld>
  <p:clrMapOvr>
    <a:masterClrMapping/>
  </p:clrMapOvr>
</p:sld>
</file>

<file path=ppt/theme/theme1.xml><?xml version="1.0" encoding="utf-8"?>
<a:theme xmlns:a="http://schemas.openxmlformats.org/drawingml/2006/main" name="Jabok">
  <a:themeElements>
    <a:clrScheme name="Vlastní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Vlastní 1">
      <a:majorFont>
        <a:latin typeface="Ladislav SemiBo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245</Words>
  <Application>Microsoft Office PowerPoint</Application>
  <PresentationFormat>Širokoúhlá obrazovka</PresentationFormat>
  <Paragraphs>48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Ladislav</vt:lpstr>
      <vt:lpstr>Ladislav SemiBold</vt:lpstr>
      <vt:lpstr>Roboto Condensed</vt:lpstr>
      <vt:lpstr>Jabok</vt:lpstr>
      <vt:lpstr>Prezentace aplikace PowerPoint</vt:lpstr>
      <vt:lpstr>Odkud a kam kráčí Jabok? A co nám o tom říkají absolventi?</vt:lpstr>
      <vt:lpstr>Pilíře Jaboku</vt:lpstr>
      <vt:lpstr>Průzkumy absolventů</vt:lpstr>
      <vt:lpstr>Proč se ptáme absolventů? </vt:lpstr>
      <vt:lpstr>Působí naši absolventi „v oboru“?</vt:lpstr>
      <vt:lpstr>V jakém sektoru působí?</vt:lpstr>
      <vt:lpstr>S jakými cílovými skupinami pracují?</vt:lpstr>
      <vt:lpstr>Jsou žádaní na trhu práce? </vt:lpstr>
      <vt:lpstr>Jak jsou spokojení se studiem?</vt:lpstr>
      <vt:lpstr>Co absolventům chybělo v dostatečné míře?</vt:lpstr>
      <vt:lpstr>Co by Jabok mohl dělat pro absolventy?</vt:lpstr>
      <vt:lpstr>Co se změnilo mezi průzkumy v letech 2017 a 2023</vt:lpstr>
      <vt:lpstr>Kam směřujeme?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Pazlarová, Hana</cp:lastModifiedBy>
  <cp:revision>39</cp:revision>
  <dcterms:created xsi:type="dcterms:W3CDTF">2020-10-23T12:33:32Z</dcterms:created>
  <dcterms:modified xsi:type="dcterms:W3CDTF">2023-04-26T19:54:17Z</dcterms:modified>
</cp:coreProperties>
</file>