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6" r:id="rId5"/>
  </p:sldMasterIdLst>
  <p:notesMasterIdLst>
    <p:notesMasterId r:id="rId17"/>
  </p:notesMasterIdLst>
  <p:handoutMasterIdLst>
    <p:handoutMasterId r:id="rId18"/>
  </p:handoutMasterIdLst>
  <p:sldIdLst>
    <p:sldId id="558" r:id="rId6"/>
    <p:sldId id="572" r:id="rId7"/>
    <p:sldId id="592" r:id="rId8"/>
    <p:sldId id="593" r:id="rId9"/>
    <p:sldId id="594" r:id="rId10"/>
    <p:sldId id="595" r:id="rId11"/>
    <p:sldId id="567" r:id="rId12"/>
    <p:sldId id="566" r:id="rId13"/>
    <p:sldId id="575" r:id="rId14"/>
    <p:sldId id="574" r:id="rId15"/>
    <p:sldId id="59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60"/>
    <a:srgbClr val="009EE0"/>
    <a:srgbClr val="87888A"/>
    <a:srgbClr val="54378A"/>
    <a:srgbClr val="FCEB46"/>
    <a:srgbClr val="E0F2FB"/>
    <a:srgbClr val="4BB180"/>
    <a:srgbClr val="A5C400"/>
    <a:srgbClr val="EE7F00"/>
    <a:srgbClr val="005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0012" autoAdjust="0"/>
  </p:normalViewPr>
  <p:slideViewPr>
    <p:cSldViewPr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7C64-3145-4B8D-A5FC-032105B54543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9871-9BA9-475F-A18E-26A25ACF4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02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2A37-24C0-424D-9EC5-41DF2C010896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2C11-6EC8-439A-8D44-1E65CC3EF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71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prstClr val="black"/>
                </a:solidFill>
              </a:rPr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3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/>
              <a:t>27.04.2023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/>
              <a:t>27.04.2023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/>
              <a:t>27.04.2023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/>
              <a:t>27.04.2023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27.04.2023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5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243408"/>
            <a:ext cx="12192000" cy="5129808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ADEE"/>
              </a:solidFill>
            </a:endParaRPr>
          </a:p>
        </p:txBody>
      </p:sp>
      <p:pic>
        <p:nvPicPr>
          <p:cNvPr id="1027" name="Picture 3" descr="X:\0 2 - S E R V I S\G R A F I K A\_D I A K O N I E   C O R P O R A T E\AAA_ZÁSADNÍ\Diakonie_logo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4" y="5598850"/>
            <a:ext cx="2088232" cy="441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ovéPole 4"/>
          <p:cNvSpPr txBox="1"/>
          <p:nvPr/>
        </p:nvSpPr>
        <p:spPr>
          <a:xfrm>
            <a:off x="2063552" y="692944"/>
            <a:ext cx="8208912" cy="41934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cs-CZ" sz="4000" dirty="0">
              <a:latin typeface="HelveticaNeueLT Pro 55 Roman"/>
              <a:cs typeface="Arial"/>
            </a:endParaRPr>
          </a:p>
          <a:p>
            <a:pPr algn="ctr"/>
            <a:r>
              <a:rPr lang="cs-CZ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Hodnoty jako základ</a:t>
            </a:r>
            <a:br>
              <a:rPr lang="cs-CZ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jednotného řízení v Diakonii</a:t>
            </a:r>
          </a:p>
          <a:p>
            <a:pPr algn="ctr">
              <a:spcBef>
                <a:spcPts val="300"/>
              </a:spcBef>
            </a:pPr>
            <a:endParaRPr lang="cs-CZ" sz="1400" dirty="0">
              <a:solidFill>
                <a:prstClr val="white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cs-CZ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Člověk v pomáhajících profesích</a:t>
            </a:r>
            <a:br>
              <a:rPr lang="cs-CZ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Jabok, 27. 4. 2023</a:t>
            </a:r>
          </a:p>
          <a:p>
            <a:pPr algn="ctr">
              <a:spcBef>
                <a:spcPts val="300"/>
              </a:spcBef>
            </a:pPr>
            <a:endParaRPr lang="cs-CZ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cs-CZ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 Soběslavský</a:t>
            </a:r>
          </a:p>
          <a:p>
            <a:pPr algn="ctr">
              <a:spcBef>
                <a:spcPts val="300"/>
              </a:spcBef>
            </a:pPr>
            <a:endParaRPr lang="cs-CZ" sz="2000" dirty="0">
              <a:solidFill>
                <a:prstClr val="white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376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440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10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00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3352" y="876503"/>
            <a:ext cx="10976675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5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338E-0AC6-1FD8-B192-13DCC480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75" y="782057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9EE0"/>
                </a:solidFill>
                <a:ea typeface="+mj-lt"/>
                <a:cs typeface="+mj-lt"/>
              </a:rPr>
              <a:t>Hodnotové řízení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925E4-6E7A-47A3-F454-AEA949D0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22" y="2131850"/>
            <a:ext cx="10972800" cy="4411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Hodnoty </a:t>
            </a:r>
            <a:r>
              <a:rPr lang="cs-CZ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jsou celé organizaci společné, stmelují ji.</a:t>
            </a:r>
            <a:br>
              <a:rPr lang="cs-CZ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</a:br>
            <a:r>
              <a:rPr lang="cs-CZ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</a:t>
            </a:r>
            <a:r>
              <a:rPr lang="en-US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ropisují</a:t>
            </a:r>
            <a:r>
              <a:rPr lang="cs-CZ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se </a:t>
            </a:r>
            <a:r>
              <a:rPr lang="en-US" sz="2400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do společných pravidel pro řízení: </a:t>
            </a:r>
            <a:r>
              <a:rPr lang="en-US" sz="2400" b="1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metodik</a:t>
            </a:r>
            <a:r>
              <a:rPr lang="cs-CZ" sz="2400" b="1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y</a:t>
            </a:r>
            <a:r>
              <a:rPr lang="en-US" sz="2400" b="1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služeb, </a:t>
            </a:r>
            <a:r>
              <a:rPr lang="cs-CZ" sz="2400" b="1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metodiky </a:t>
            </a:r>
            <a:r>
              <a:rPr lang="en-US" sz="2400" b="1" dirty="0">
                <a:solidFill>
                  <a:srgbClr val="87888A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personální práce, strategického plánování, péče o majetek, komunikace. </a:t>
            </a:r>
            <a:endParaRPr lang="cs-CZ" sz="2400" b="1" dirty="0">
              <a:solidFill>
                <a:srgbClr val="87888A"/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87888A"/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87888A"/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Mám naději, že </a:t>
            </a:r>
            <a:r>
              <a:rPr lang="cs-CZ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jsou tak také žity v každodenním</a:t>
            </a:r>
            <a:r>
              <a:rPr lang="en-US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život</a:t>
            </a:r>
            <a:r>
              <a:rPr lang="cs-CZ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ě</a:t>
            </a:r>
            <a:r>
              <a:rPr lang="en-US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Diakonie</a:t>
            </a:r>
            <a:r>
              <a:rPr lang="cs-CZ" sz="24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a…</a:t>
            </a:r>
            <a:endParaRPr lang="en-US" sz="2400" b="1" dirty="0">
              <a:solidFill>
                <a:srgbClr val="009EE0"/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9376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440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11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3352" y="876503"/>
            <a:ext cx="10976675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5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8E0C05-C44B-4025-9B40-3F9930E16229}"/>
              </a:ext>
            </a:extLst>
          </p:cNvPr>
          <p:cNvSpPr txBox="1"/>
          <p:nvPr/>
        </p:nvSpPr>
        <p:spPr>
          <a:xfrm>
            <a:off x="541571" y="1772816"/>
            <a:ext cx="11108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Diakonie tvoří společenství, které</a:t>
            </a:r>
            <a:br>
              <a:rPr lang="cs-CZ" sz="4800" b="1" dirty="0">
                <a:solidFill>
                  <a:schemeClr val="bg1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</a:br>
            <a:r>
              <a:rPr lang="cs-CZ" sz="4800" b="1" dirty="0">
                <a:solidFill>
                  <a:schemeClr val="bg1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v milosrdenství a s nadějí fortelně pomáhá potřebným.</a:t>
            </a:r>
            <a:endParaRPr lang="cs-CZ" sz="4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BC7ECFF-5E75-4A1D-B04B-EFCACE7E3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1161">
            <a:off x="10772373" y="5452913"/>
            <a:ext cx="1164056" cy="11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384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2584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2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590927"/>
            <a:ext cx="10957048" cy="82176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Diakonie ČCE</a:t>
            </a:r>
          </a:p>
          <a:p>
            <a:endParaRPr lang="cs-CZ" sz="2400" b="1" dirty="0">
              <a:solidFill>
                <a:srgbClr val="009EE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Jsme jeden</a:t>
            </a: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z nejvýznamnějších poskytovatelů sociálních služeb v České republice. Poskytujeme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sociálně zdravotní, vzdělávací a pastorační služby </a:t>
            </a:r>
            <a:b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 více než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279 zařízeních </a:t>
            </a: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(střediska a školy) po celé České republice. </a:t>
            </a:r>
            <a:b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 současné době nabízíme 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217 registrovaných sociálních služeb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spolupracujeme se zhruba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2500 zaměstnanci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800 dobrovolníky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cs-CZ" sz="2400" b="0" i="0" dirty="0">
              <a:solidFill>
                <a:schemeClr val="bg1">
                  <a:lumMod val="50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 přímé péči denně pomáháme tisícům klientů v nepříznivých životních situacích od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rané péče</a:t>
            </a: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pomoci rodinám s dětmi s postižením</a:t>
            </a: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přes provoz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nízkoprahových klubů, azylových domů, domů na půl cesty, chráněných dílen </a:t>
            </a:r>
            <a:r>
              <a:rPr lang="cs-CZ" sz="240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pracovních míst, občanských poraden</a:t>
            </a:r>
            <a:r>
              <a:rPr lang="cs-CZ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apod. až po 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seniorská zařízení </a:t>
            </a:r>
            <a:r>
              <a:rPr lang="cs-CZ" sz="2400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či</a:t>
            </a:r>
            <a:r>
              <a:rPr lang="cs-CZ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hospic pro umírající.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br>
              <a:rPr lang="cs-CZ" sz="5000" b="1" dirty="0">
                <a:latin typeface="HelveticaNeueLT Pro 45 Lt" panose="020B0403020202020204" pitchFamily="34" charset="-18"/>
                <a:cs typeface="Arial" panose="020B0604020202020204" pitchFamily="34" charset="0"/>
              </a:rPr>
            </a:br>
            <a:endParaRPr lang="cs-CZ" sz="5000" b="1" dirty="0">
              <a:solidFill>
                <a:srgbClr val="009EE0"/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384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2584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3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73386" y="764704"/>
            <a:ext cx="10957048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Jednotící linka organizace?</a:t>
            </a:r>
          </a:p>
          <a:p>
            <a:b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Diakonie ČCE je zřízena evangelickou církví. 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Poměr evangelíků? …jednotky procent.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Lidí hlásících se aktivně k nějaké křesťanské denominaci?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Statistiky nevedeme.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Celorepublikově patrně podobně jako v ČR plus něco navíc. 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endParaRPr lang="cs-CZ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 Diakonii sjednocuje? </a:t>
            </a:r>
            <a:b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 tvoří základ identity nějaké organizace? </a:t>
            </a:r>
            <a:b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 dělá Ikeu Ikeou, Lidl Lidlem?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br>
              <a:rPr lang="cs-CZ" sz="5000" b="1" dirty="0">
                <a:latin typeface="HelveticaNeueLT Pro 45 Lt" panose="020B0403020202020204" pitchFamily="34" charset="-18"/>
                <a:cs typeface="Arial" panose="020B0604020202020204" pitchFamily="34" charset="0"/>
              </a:rPr>
            </a:br>
            <a:endParaRPr lang="cs-CZ" sz="5000" b="1" dirty="0">
              <a:solidFill>
                <a:srgbClr val="009EE0"/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384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2584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4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913099"/>
            <a:ext cx="10957048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Hodnoty organizace</a:t>
            </a:r>
          </a:p>
          <a:p>
            <a:b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Mám za to, že základní identitu organizace, ale i jednoho každého z nás, představují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hodnoty - principy, kterými se v našich životech řídíme,</a:t>
            </a:r>
            <a:b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které se opíráme, na které se spoléháme.</a:t>
            </a:r>
          </a:p>
          <a:p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Hodnoty organizace,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která je zřizována církví za účelem pomoci potřebným </a:t>
            </a:r>
            <a:b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nabízí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- přeci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křesťanské hodnoty, popř. evangelické či evangelijní?! </a:t>
            </a:r>
            <a:br>
              <a:rPr lang="cs-CZ" sz="2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 které to jsou?!?!</a:t>
            </a:r>
          </a:p>
          <a:p>
            <a: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 jak se to má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k zákonu o sociálních službách? 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5000" b="1" dirty="0">
              <a:solidFill>
                <a:schemeClr val="tx1">
                  <a:lumMod val="50000"/>
                  <a:lumOff val="50000"/>
                </a:schemeClr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br>
              <a:rPr lang="cs-CZ" sz="5000" b="1" dirty="0">
                <a:latin typeface="HelveticaNeueLT Pro 45 Lt" panose="020B0403020202020204" pitchFamily="34" charset="-18"/>
                <a:cs typeface="Arial" panose="020B0604020202020204" pitchFamily="34" charset="0"/>
              </a:rPr>
            </a:br>
            <a:endParaRPr lang="cs-CZ" sz="5000" b="1" dirty="0">
              <a:solidFill>
                <a:srgbClr val="009EE0"/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384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2584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5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913099"/>
            <a:ext cx="10957048" cy="7786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Jak vybrat hodnoty vystihující identitu Diakonie?</a:t>
            </a:r>
            <a:br>
              <a:rPr lang="cs-CZ" sz="4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s-CZ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Četné pokusy, diskuse na poradách ředitelů. Mnoho různých materiálů, různé skupiny hodnot (velké množství hodnot – „na nic nezapomenout“, různé pohledy: teolog, manažer…).</a:t>
            </a:r>
          </a:p>
          <a:p>
            <a:endParaRPr lang="cs-CZ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Obrat přineslo základní uvědomění si: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chceme-li, aby hodnoty skutečně sjednocovaly a ovlivňovaly život Diakonie, tak je potřeba cílit</a:t>
            </a:r>
            <a:b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na jednoduchost a základ práce Diakonie. A současně je zakomponovat do systému řízení.</a:t>
            </a:r>
          </a:p>
          <a:p>
            <a:endParaRPr lang="cs-CZ" sz="5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br>
              <a:rPr lang="cs-CZ" sz="5000" b="1" dirty="0">
                <a:latin typeface="HelveticaNeueLT Pro 45 Lt" panose="020B0403020202020204" pitchFamily="34" charset="-18"/>
                <a:cs typeface="Arial" panose="020B0604020202020204" pitchFamily="34" charset="0"/>
              </a:rPr>
            </a:br>
            <a:endParaRPr lang="cs-CZ" sz="5000" b="1" dirty="0">
              <a:solidFill>
                <a:srgbClr val="009EE0"/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384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2584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6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8746" y="503771"/>
            <a:ext cx="10945216" cy="8525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Pomoc, podpora klienta / žáka jako výchozí bod</a:t>
            </a:r>
          </a:p>
          <a:p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Základním kamenem našich hodnot se stala zdánlivě banální úvaha,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chceme, aby se našimi hodnotami řídili pracovníci při své práci</a:t>
            </a:r>
            <a:b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 našimi klienty či žáky. </a:t>
            </a:r>
          </a:p>
          <a:p>
            <a:endParaRPr lang="cs-CZ" sz="2400" b="1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Principiálně všude a všichni napříč službami.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Stojíme u dveří pokoje domova pro seniory a chceme sdělit, jak máme provést službu. Anebo vstupujeme do třídy speciální školy. Anebo do azylového domu…</a:t>
            </a:r>
          </a:p>
          <a:p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Hodnot pak logicky nemůže být mnoho a musíme si velmi dobře rozmyslet,</a:t>
            </a:r>
            <a:b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 při naší práci chceme. A také se záhy projeví,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 určování dobré pomoci člověku velmi souvisí s naší představou dobrého, správného, hodnotného života.</a:t>
            </a: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endParaRPr lang="cs-CZ" sz="5000" b="1" dirty="0">
              <a:latin typeface="HelveticaNeueLT Pro 45 Lt" panose="020B0403020202020204" pitchFamily="34" charset="-18"/>
              <a:cs typeface="Arial" panose="020B0604020202020204" pitchFamily="34" charset="0"/>
            </a:endParaRPr>
          </a:p>
          <a:p>
            <a:br>
              <a:rPr lang="cs-CZ" sz="5000" b="1" dirty="0">
                <a:latin typeface="HelveticaNeueLT Pro 45 Lt" panose="020B0403020202020204" pitchFamily="34" charset="-18"/>
                <a:cs typeface="Arial" panose="020B0604020202020204" pitchFamily="34" charset="0"/>
              </a:rPr>
            </a:br>
            <a:endParaRPr lang="cs-CZ" sz="5000" b="1" dirty="0">
              <a:solidFill>
                <a:srgbClr val="009EE0"/>
              </a:solidFill>
              <a:latin typeface="HelveticaNeueLT Pro 45 Lt" panose="020B0403020202020204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376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440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7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00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6364" y="782298"/>
            <a:ext cx="10976675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5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338E-0AC6-1FD8-B192-13DCC480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628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009EE0"/>
                </a:solidFill>
                <a:ea typeface="+mj-lt"/>
                <a:cs typeface="+mj-lt"/>
              </a:rPr>
              <a:t>Hodnoty Diakonie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925E4-6E7A-47A3-F454-AEA949D0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5" y="1636961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Milosrdenství</a:t>
            </a:r>
            <a:r>
              <a:rPr lang="cs-CZ" sz="2000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</a:t>
            </a:r>
            <a: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(úcta, respekt, rovnost všech lidí):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ít pro sebe, kolegy(ně), klient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(k)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y i žáky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(ně)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 milé a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přijímající srdce.</a:t>
            </a:r>
            <a:b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Bez podmínek, bez předsudků.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okus o dívání se na svět z Boží milující perspektivy. 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ea typeface="+mn-lt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Společenství</a:t>
            </a:r>
            <a:r>
              <a:rPr lang="cs-CZ" sz="2000" dirty="0">
                <a:solidFill>
                  <a:srgbClr val="009EE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</a:t>
            </a:r>
            <a: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(spolupráce, týmovost)</a:t>
            </a:r>
            <a:r>
              <a:rPr lang="en-US" sz="2000" b="1" dirty="0">
                <a:solidFill>
                  <a:srgbClr val="B0006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:</a:t>
            </a:r>
            <a: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ežijeme sami sobě. Tvoříme jeden pracovní tým, jedno společenství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klientů a zaměstnanců, ve kterém jsou všichni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stejně důležití.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Můžeme se stávat obrazem Boží přítomnosti</a:t>
            </a:r>
            <a:b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 druhé, být si navzájem oporou. </a:t>
            </a:r>
          </a:p>
          <a:p>
            <a:r>
              <a:rPr lang="en-US" sz="2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Fortelnost</a:t>
            </a:r>
            <a:r>
              <a:rPr lang="cs-CZ" sz="2000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(profesionalita)</a:t>
            </a:r>
            <a:r>
              <a:rPr lang="en-US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b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dobře pomáhat vyžaduje odbornou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poctivou práci. Jak v sociálních službách,</a:t>
            </a:r>
            <a:b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 ve školství či zdravotnictví si nevystačím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pouze s nadšením pomáhat druhým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Jsme profesionální organizace.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Naděje</a:t>
            </a:r>
            <a:r>
              <a:rPr lang="cs-CZ" sz="2000" dirty="0">
                <a:solidFill>
                  <a:srgbClr val="009EE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(smysluplnost, péče o sebe, vztah k sobě, rozvoj)</a:t>
            </a:r>
            <a:r>
              <a:rPr lang="en-US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br>
              <a:rPr lang="cs-CZ" sz="2000" b="1" dirty="0">
                <a:solidFill>
                  <a:srgbClr val="B00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+mn-lt"/>
                <a:cs typeface="Helvetica" panose="020B0604020202020204" pitchFamily="34" charset="0"/>
              </a:rPr>
              <a:t>při naší práci se setkáváme často s těžkými životními situacemi. Smíme se však držet naděje, že život má smysl i v těchto chvílích.</a:t>
            </a:r>
          </a:p>
        </p:txBody>
      </p:sp>
    </p:spTree>
    <p:extLst>
      <p:ext uri="{BB962C8B-B14F-4D97-AF65-F5344CB8AC3E}">
        <p14:creationId xmlns:p14="http://schemas.microsoft.com/office/powerpoint/2010/main" val="2084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376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440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8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6" name="Picture 3" descr="X:\0 2 - S E R V I S\G R A F I K A\_D I A K O N I E   C O R P O R A T E\AAA_ZÁSADNÍ\Diakonie_kriz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00" y="314846"/>
            <a:ext cx="377850" cy="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E63543-A472-E142-A450-FA9AD7F0D09C}"/>
              </a:ext>
            </a:extLst>
          </p:cNvPr>
          <p:cNvSpPr txBox="1"/>
          <p:nvPr/>
        </p:nvSpPr>
        <p:spPr>
          <a:xfrm>
            <a:off x="615371" y="884973"/>
            <a:ext cx="10976675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5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1F7153-055F-EB32-590A-12077EF6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870270"/>
            <a:ext cx="109728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dirty="0">
                <a:solidFill>
                  <a:srgbClr val="009EE0"/>
                </a:solidFill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AE6FB8-A920-6239-D23E-B22D7AC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7146" y="1166151"/>
            <a:ext cx="7014900" cy="46513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 err="1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6" name="Picture 46">
            <a:extLst>
              <a:ext uri="{FF2B5EF4-FFF2-40B4-BE49-F238E27FC236}">
                <a16:creationId xmlns:a16="http://schemas.microsoft.com/office/drawing/2014/main" id="{8874E076-0C35-61AD-21F9-56DC0CBA2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71091" y="687410"/>
            <a:ext cx="3254869" cy="4601921"/>
          </a:xfrm>
        </p:spPr>
      </p:pic>
      <p:pic>
        <p:nvPicPr>
          <p:cNvPr id="47" name="Picture 47">
            <a:extLst>
              <a:ext uri="{FF2B5EF4-FFF2-40B4-BE49-F238E27FC236}">
                <a16:creationId xmlns:a16="http://schemas.microsoft.com/office/drawing/2014/main" id="{9276ABCA-571C-EB55-F553-3597314A1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01" y="1532064"/>
            <a:ext cx="5947465" cy="34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924"/>
            <a:ext cx="12192000" cy="1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376" y="6379234"/>
            <a:ext cx="2232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www.diakonie.cz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440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9</a:t>
            </a:fld>
            <a:endParaRPr lang="cs-CZ" sz="1400" b="1" dirty="0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3352" y="2572760"/>
            <a:ext cx="62646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j-lt"/>
                <a:cs typeface="Helvetica" panose="020B0604020202020204" pitchFamily="34" charset="0"/>
              </a:rPr>
              <a:t>Společná pravidla pro řízení OJ Diakonie</a:t>
            </a:r>
            <a:b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j-lt"/>
                <a:cs typeface="Helvetica" panose="020B0604020202020204" pitchFamily="34" charset="0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+mj-lt"/>
                <a:cs typeface="Helvetica" panose="020B0604020202020204" pitchFamily="34" charset="0"/>
              </a:rPr>
              <a:t>Společné Diakonické směrnice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D49762-9930-4654-98FB-717CBBF082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89" y="186378"/>
            <a:ext cx="4968552" cy="615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636.pptx" id="{DB516541-7FCF-48A5-94D0-8A892AB504C1}" vid="{F8D06322-655E-4A31-B5F7-FC4D339D7E44}"/>
    </a:ext>
  </a:extLst>
</a:theme>
</file>

<file path=ppt/theme/theme2.xml><?xml version="1.0" encoding="utf-8"?>
<a:theme xmlns:a="http://schemas.openxmlformats.org/drawingml/2006/main" name="3_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636.pptx" id="{DB516541-7FCF-48A5-94D0-8A892AB504C1}" vid="{AEDA70A7-3298-41DC-84BE-3247F9988065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A8776F813D4842A39AE8CBED691491" ma:contentTypeVersion="15" ma:contentTypeDescription="Vytvoří nový dokument" ma:contentTypeScope="" ma:versionID="0231524c2c1ba6b10cf1cb320dd65836">
  <xsd:schema xmlns:xsd="http://www.w3.org/2001/XMLSchema" xmlns:xs="http://www.w3.org/2001/XMLSchema" xmlns:p="http://schemas.microsoft.com/office/2006/metadata/properties" xmlns:ns2="5e26f8dd-0657-4318-91e2-8457316d8d10" xmlns:ns3="7e74df5f-e00e-4676-aed3-5bc04353c68a" targetNamespace="http://schemas.microsoft.com/office/2006/metadata/properties" ma:root="true" ma:fieldsID="2dc232ea9fbba2ed7d085832b0801e36" ns2:_="" ns3:_="">
    <xsd:import namespace="5e26f8dd-0657-4318-91e2-8457316d8d10"/>
    <xsd:import namespace="7e74df5f-e00e-4676-aed3-5bc04353c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6f8dd-0657-4318-91e2-8457316d8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e25ec44-e210-4b3a-944a-c2ad642078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4df5f-e00e-4676-aed3-5bc04353c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396b28-2648-4c21-a8cb-6f04a05d4b6a}" ma:internalName="TaxCatchAll" ma:showField="CatchAllData" ma:web="7e74df5f-e00e-4676-aed3-5bc04353c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26f8dd-0657-4318-91e2-8457316d8d10">
      <Terms xmlns="http://schemas.microsoft.com/office/infopath/2007/PartnerControls"/>
    </lcf76f155ced4ddcb4097134ff3c332f>
    <TaxCatchAll xmlns="7e74df5f-e00e-4676-aed3-5bc04353c68a" xsi:nil="true"/>
    <SharedWithUsers xmlns="7e74df5f-e00e-4676-aed3-5bc04353c68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3B1E11-D1DB-4613-A46C-198AE4A18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6f8dd-0657-4318-91e2-8457316d8d10"/>
    <ds:schemaRef ds:uri="7e74df5f-e00e-4676-aed3-5bc04353c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FB513B-350B-45A0-81E1-00DFA84AC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39224-B4D6-4030-9381-6B6E4675D068}">
  <ds:schemaRefs>
    <ds:schemaRef ds:uri="http://schemas.microsoft.com/office/2006/metadata/properties"/>
    <ds:schemaRef ds:uri="7e74df5f-e00e-4676-aed3-5bc04353c68a"/>
    <ds:schemaRef ds:uri="http://www.w3.org/XML/1998/namespace"/>
    <ds:schemaRef ds:uri="5e26f8dd-0657-4318-91e2-8457316d8d10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2014_DIA_PPT_sablona</Template>
  <TotalTime>2158</TotalTime>
  <Words>857</Words>
  <Application>Microsoft Office PowerPoint</Application>
  <PresentationFormat>Širokoúhlá obrazovka</PresentationFormat>
  <Paragraphs>84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HelveticaNeueLT Pro 45 Lt</vt:lpstr>
      <vt:lpstr>HelveticaNeueLT Pro 55 Roman</vt:lpstr>
      <vt:lpstr>Wingdings</vt:lpstr>
      <vt:lpstr>2014_DIA_PPT_sablona</vt:lpstr>
      <vt:lpstr>3_2014_DIA_PPT_sablona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Hodnoty Diakonie</vt:lpstr>
      <vt:lpstr> </vt:lpstr>
      <vt:lpstr>Prezentace aplikace PowerPoint</vt:lpstr>
      <vt:lpstr>Hodnotové řízení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Hanych</dc:creator>
  <cp:lastModifiedBy>Ondřej Fischer</cp:lastModifiedBy>
  <cp:revision>340</cp:revision>
  <dcterms:created xsi:type="dcterms:W3CDTF">2020-04-06T06:45:16Z</dcterms:created>
  <dcterms:modified xsi:type="dcterms:W3CDTF">2023-04-27T05:20:52Z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3100</vt:r8>
  </property>
  <property fmtid="{D5CDD505-2E9C-101B-9397-08002B2CF9AE}" pid="3" name="ContentTypeId">
    <vt:lpwstr>0x010100DCA8776F813D4842A39AE8CBED691491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